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24"/>
  </p:notesMasterIdLst>
  <p:sldIdLst>
    <p:sldId id="256" r:id="rId5"/>
    <p:sldId id="257" r:id="rId6"/>
    <p:sldId id="258" r:id="rId7"/>
    <p:sldId id="362" r:id="rId8"/>
    <p:sldId id="342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60" r:id="rId18"/>
    <p:sldId id="357" r:id="rId19"/>
    <p:sldId id="358" r:id="rId20"/>
    <p:sldId id="359" r:id="rId21"/>
    <p:sldId id="324" r:id="rId22"/>
    <p:sldId id="266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scadia Code" panose="020B0604020202020204" charset="0"/>
      <p:regular r:id="rId29"/>
      <p:bold r:id="rId30"/>
      <p:italic r:id="rId31"/>
      <p:boldItalic r:id="rId32"/>
    </p:embeddedFont>
    <p:embeddedFont>
      <p:font typeface="Mystical Woods Smooth Script" panose="02000500000000000000" pitchFamily="2" charset="0"/>
      <p:regular r:id="rId33"/>
    </p:embeddedFont>
    <p:embeddedFont>
      <p:font typeface="Rajdhani" panose="020B0604020202020204" charset="0"/>
      <p:regular r:id="rId34"/>
      <p:bold r:id="rId35"/>
    </p:embeddedFont>
    <p:embeddedFont>
      <p:font typeface="Rajdhani Medium" panose="020B0604020202020204" charset="0"/>
      <p:regular r:id="rId36"/>
      <p:bold r:id="rId37"/>
    </p:embeddedFont>
    <p:embeddedFont>
      <p:font typeface="Tajawal" panose="020B0604020202020204" charset="-78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FCEB"/>
    <a:srgbClr val="383138"/>
    <a:srgbClr val="9999FF"/>
    <a:srgbClr val="FF00FF"/>
    <a:srgbClr val="FA5B41"/>
    <a:srgbClr val="F3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C8954-2E00-41FB-A03D-E9CB0A0AC5C7}" v="494" dt="2023-11-15T08:30:45.893"/>
    <p1510:client id="{EA5F7C43-F864-4028-8E1B-F6DD37659991}" vWet="2" dt="2023-11-15T06:57:30.860"/>
    <p1510:client id="{EF31694D-4721-4B1D-959E-315A229A0A3E}" v="474" dt="2023-11-15T09:50:43.215"/>
  </p1510:revLst>
</p1510:revInfo>
</file>

<file path=ppt/tableStyles.xml><?xml version="1.0" encoding="utf-8"?>
<a:tblStyleLst xmlns:a="http://schemas.openxmlformats.org/drawingml/2006/main" def="{2BC08F1E-F3B7-42D8-91B0-9F6FDA8EDE8A}">
  <a:tblStyle styleId="{2BC08F1E-F3B7-42D8-91B0-9F6FDA8EDE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878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117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318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360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576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760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404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852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gfc63c4e4b4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4" name="Google Shape;3794;gfc63c4e4b4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d498864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" name="Google Shape;2377;gd498864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77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05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998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782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fc63c4e4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fc63c4e4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291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422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074151" y="3395246"/>
            <a:ext cx="6069811" cy="2822183"/>
            <a:chOff x="3074151" y="2321296"/>
            <a:chExt cx="6069811" cy="2822183"/>
          </a:xfrm>
        </p:grpSpPr>
        <p:sp>
          <p:nvSpPr>
            <p:cNvPr id="10" name="Google Shape;10;p2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 rot="5400000">
            <a:off x="-1330698" y="1335098"/>
            <a:ext cx="4238692" cy="1568482"/>
            <a:chOff x="340950" y="290161"/>
            <a:chExt cx="4238692" cy="1568482"/>
          </a:xfrm>
        </p:grpSpPr>
        <p:sp>
          <p:nvSpPr>
            <p:cNvPr id="27" name="Google Shape;27;p2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 flipH="1">
            <a:off x="3780275" y="0"/>
            <a:ext cx="96300" cy="255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flipH="1">
            <a:off x="3632500" y="0"/>
            <a:ext cx="32700" cy="13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flipH="1">
            <a:off x="3991650" y="0"/>
            <a:ext cx="32700" cy="92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 flipH="1">
            <a:off x="1888650" y="4568875"/>
            <a:ext cx="449700" cy="57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 flipH="1">
            <a:off x="2487000" y="4568875"/>
            <a:ext cx="32700" cy="57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ctrTitle"/>
          </p:nvPr>
        </p:nvSpPr>
        <p:spPr>
          <a:xfrm>
            <a:off x="4192075" y="901650"/>
            <a:ext cx="4238700" cy="24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subTitle" idx="1"/>
          </p:nvPr>
        </p:nvSpPr>
        <p:spPr>
          <a:xfrm>
            <a:off x="4192075" y="3968009"/>
            <a:ext cx="40404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4"/>
          <p:cNvGrpSpPr/>
          <p:nvPr/>
        </p:nvGrpSpPr>
        <p:grpSpPr>
          <a:xfrm rot="5400000">
            <a:off x="-2304873" y="67286"/>
            <a:ext cx="4238692" cy="1568482"/>
            <a:chOff x="340950" y="290161"/>
            <a:chExt cx="4238692" cy="1568482"/>
          </a:xfrm>
        </p:grpSpPr>
        <p:sp>
          <p:nvSpPr>
            <p:cNvPr id="84" name="Google Shape;84;p4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4"/>
          <p:cNvGrpSpPr/>
          <p:nvPr/>
        </p:nvGrpSpPr>
        <p:grpSpPr>
          <a:xfrm>
            <a:off x="4831964" y="-1450816"/>
            <a:ext cx="6069811" cy="2822183"/>
            <a:chOff x="3074151" y="2321296"/>
            <a:chExt cx="6069811" cy="2822183"/>
          </a:xfrm>
        </p:grpSpPr>
        <p:sp>
          <p:nvSpPr>
            <p:cNvPr id="95" name="Google Shape;95;p4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4"/>
          <p:cNvSpPr/>
          <p:nvPr/>
        </p:nvSpPr>
        <p:spPr>
          <a:xfrm>
            <a:off x="1207725" y="4736697"/>
            <a:ext cx="8814600" cy="1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4"/>
          <p:cNvGrpSpPr/>
          <p:nvPr/>
        </p:nvGrpSpPr>
        <p:grpSpPr>
          <a:xfrm rot="5400000">
            <a:off x="7670950" y="-831250"/>
            <a:ext cx="391850" cy="2554200"/>
            <a:chOff x="3632500" y="0"/>
            <a:chExt cx="391850" cy="2554200"/>
          </a:xfrm>
        </p:grpSpPr>
        <p:sp>
          <p:nvSpPr>
            <p:cNvPr id="113" name="Google Shape;113;p4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4"/>
          <p:cNvSpPr/>
          <p:nvPr/>
        </p:nvSpPr>
        <p:spPr>
          <a:xfrm flipH="1">
            <a:off x="0" y="3278050"/>
            <a:ext cx="4497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flipH="1">
            <a:off x="566025" y="298005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 flipH="1">
            <a:off x="2058675" y="4956275"/>
            <a:ext cx="21426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8100975" y="3537050"/>
            <a:ext cx="762000" cy="762000"/>
          </a:xfrm>
          <a:prstGeom prst="mathMultiply">
            <a:avLst>
              <a:gd name="adj1" fmla="val 171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"/>
          <p:cNvSpPr/>
          <p:nvPr/>
        </p:nvSpPr>
        <p:spPr>
          <a:xfrm rot="5400000" flipH="1">
            <a:off x="-342925" y="-54875"/>
            <a:ext cx="21426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"/>
          <p:cNvSpPr txBox="1">
            <a:spLocks noGrp="1"/>
          </p:cNvSpPr>
          <p:nvPr>
            <p:ph type="body" idx="1"/>
          </p:nvPr>
        </p:nvSpPr>
        <p:spPr>
          <a:xfrm>
            <a:off x="879750" y="1178825"/>
            <a:ext cx="7384500" cy="3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87975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>
            <a:spLocks noGrp="1"/>
          </p:cNvSpPr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68" name="Google Shape;168;p6"/>
          <p:cNvGrpSpPr/>
          <p:nvPr/>
        </p:nvGrpSpPr>
        <p:grpSpPr>
          <a:xfrm>
            <a:off x="5148402" y="-403014"/>
            <a:ext cx="4238692" cy="1568482"/>
            <a:chOff x="340950" y="290161"/>
            <a:chExt cx="4238692" cy="1568482"/>
          </a:xfrm>
        </p:grpSpPr>
        <p:sp>
          <p:nvSpPr>
            <p:cNvPr id="169" name="Google Shape;169;p6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6"/>
          <p:cNvGrpSpPr/>
          <p:nvPr/>
        </p:nvGrpSpPr>
        <p:grpSpPr>
          <a:xfrm>
            <a:off x="1436314" y="4415134"/>
            <a:ext cx="6069811" cy="2822183"/>
            <a:chOff x="3074151" y="2321296"/>
            <a:chExt cx="6069811" cy="2822183"/>
          </a:xfrm>
        </p:grpSpPr>
        <p:sp>
          <p:nvSpPr>
            <p:cNvPr id="180" name="Google Shape;180;p6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6"/>
          <p:cNvSpPr/>
          <p:nvPr/>
        </p:nvSpPr>
        <p:spPr>
          <a:xfrm>
            <a:off x="2462450" y="4736700"/>
            <a:ext cx="6728400" cy="1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6"/>
          <p:cNvSpPr/>
          <p:nvPr/>
        </p:nvSpPr>
        <p:spPr>
          <a:xfrm flipH="1">
            <a:off x="121500" y="3278050"/>
            <a:ext cx="3282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6"/>
          <p:cNvSpPr/>
          <p:nvPr/>
        </p:nvSpPr>
        <p:spPr>
          <a:xfrm flipH="1">
            <a:off x="566025" y="359895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flipH="1">
            <a:off x="2834947" y="4956275"/>
            <a:ext cx="11847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flipH="1">
            <a:off x="6698750" y="152525"/>
            <a:ext cx="2492100" cy="26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>
            <a:off x="95800" y="470525"/>
            <a:ext cx="762000" cy="7620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3"/>
          <p:cNvSpPr/>
          <p:nvPr/>
        </p:nvSpPr>
        <p:spPr>
          <a:xfrm>
            <a:off x="95800" y="470525"/>
            <a:ext cx="762000" cy="762000"/>
          </a:xfrm>
          <a:prstGeom prst="mathMultiply">
            <a:avLst>
              <a:gd name="adj1" fmla="val 171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13"/>
          <p:cNvGrpSpPr/>
          <p:nvPr/>
        </p:nvGrpSpPr>
        <p:grpSpPr>
          <a:xfrm>
            <a:off x="5148402" y="-403014"/>
            <a:ext cx="4238692" cy="1568482"/>
            <a:chOff x="340950" y="290161"/>
            <a:chExt cx="4238692" cy="1568482"/>
          </a:xfrm>
        </p:grpSpPr>
        <p:sp>
          <p:nvSpPr>
            <p:cNvPr id="419" name="Google Shape;419;p13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3"/>
          <p:cNvGrpSpPr/>
          <p:nvPr/>
        </p:nvGrpSpPr>
        <p:grpSpPr>
          <a:xfrm>
            <a:off x="1436314" y="4415134"/>
            <a:ext cx="6069811" cy="2822183"/>
            <a:chOff x="3074151" y="2321296"/>
            <a:chExt cx="6069811" cy="2822183"/>
          </a:xfrm>
        </p:grpSpPr>
        <p:sp>
          <p:nvSpPr>
            <p:cNvPr id="430" name="Google Shape;430;p13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13"/>
          <p:cNvSpPr/>
          <p:nvPr/>
        </p:nvSpPr>
        <p:spPr>
          <a:xfrm>
            <a:off x="2462450" y="4736700"/>
            <a:ext cx="6728400" cy="1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3"/>
          <p:cNvSpPr/>
          <p:nvPr/>
        </p:nvSpPr>
        <p:spPr>
          <a:xfrm flipH="1">
            <a:off x="104125" y="3458575"/>
            <a:ext cx="266700" cy="16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3"/>
          <p:cNvSpPr/>
          <p:nvPr/>
        </p:nvSpPr>
        <p:spPr>
          <a:xfrm flipH="1">
            <a:off x="487150" y="2980050"/>
            <a:ext cx="32700" cy="21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3"/>
          <p:cNvSpPr/>
          <p:nvPr/>
        </p:nvSpPr>
        <p:spPr>
          <a:xfrm flipH="1">
            <a:off x="2834947" y="4956275"/>
            <a:ext cx="11847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3"/>
          <p:cNvSpPr/>
          <p:nvPr/>
        </p:nvSpPr>
        <p:spPr>
          <a:xfrm flipH="1">
            <a:off x="5953025" y="721500"/>
            <a:ext cx="32751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3"/>
          <p:cNvSpPr/>
          <p:nvPr/>
        </p:nvSpPr>
        <p:spPr>
          <a:xfrm flipH="1">
            <a:off x="4611300" y="470525"/>
            <a:ext cx="45327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title"/>
          </p:nvPr>
        </p:nvSpPr>
        <p:spPr>
          <a:xfrm>
            <a:off x="1588839" y="16004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53" name="Google Shape;453;p13"/>
          <p:cNvSpPr txBox="1">
            <a:spLocks noGrp="1"/>
          </p:cNvSpPr>
          <p:nvPr>
            <p:ph type="title" idx="2" hasCustomPrompt="1"/>
          </p:nvPr>
        </p:nvSpPr>
        <p:spPr>
          <a:xfrm>
            <a:off x="722100" y="1843146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"/>
          </p:nvPr>
        </p:nvSpPr>
        <p:spPr>
          <a:xfrm>
            <a:off x="1588850" y="1994118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3"/>
          </p:nvPr>
        </p:nvSpPr>
        <p:spPr>
          <a:xfrm>
            <a:off x="4204977" y="16004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56" name="Google Shape;456;p13"/>
          <p:cNvSpPr txBox="1">
            <a:spLocks noGrp="1"/>
          </p:cNvSpPr>
          <p:nvPr>
            <p:ph type="title" idx="4" hasCustomPrompt="1"/>
          </p:nvPr>
        </p:nvSpPr>
        <p:spPr>
          <a:xfrm>
            <a:off x="3338223" y="1843146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7" name="Google Shape;457;p13"/>
          <p:cNvSpPr txBox="1">
            <a:spLocks noGrp="1"/>
          </p:cNvSpPr>
          <p:nvPr>
            <p:ph type="subTitle" idx="5"/>
          </p:nvPr>
        </p:nvSpPr>
        <p:spPr>
          <a:xfrm>
            <a:off x="4204977" y="1994154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6"/>
          </p:nvPr>
        </p:nvSpPr>
        <p:spPr>
          <a:xfrm>
            <a:off x="1588852" y="31831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59" name="Google Shape;459;p13"/>
          <p:cNvSpPr txBox="1">
            <a:spLocks noGrp="1"/>
          </p:cNvSpPr>
          <p:nvPr>
            <p:ph type="title" idx="7" hasCustomPrompt="1"/>
          </p:nvPr>
        </p:nvSpPr>
        <p:spPr>
          <a:xfrm>
            <a:off x="722100" y="3432084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0" name="Google Shape;460;p13"/>
          <p:cNvSpPr txBox="1">
            <a:spLocks noGrp="1"/>
          </p:cNvSpPr>
          <p:nvPr>
            <p:ph type="subTitle" idx="8"/>
          </p:nvPr>
        </p:nvSpPr>
        <p:spPr>
          <a:xfrm>
            <a:off x="1588850" y="3576718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13"/>
          <p:cNvSpPr txBox="1">
            <a:spLocks noGrp="1"/>
          </p:cNvSpPr>
          <p:nvPr>
            <p:ph type="title" idx="9"/>
          </p:nvPr>
        </p:nvSpPr>
        <p:spPr>
          <a:xfrm>
            <a:off x="4204977" y="318310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62" name="Google Shape;462;p13"/>
          <p:cNvSpPr txBox="1">
            <a:spLocks noGrp="1"/>
          </p:cNvSpPr>
          <p:nvPr>
            <p:ph type="title" idx="13" hasCustomPrompt="1"/>
          </p:nvPr>
        </p:nvSpPr>
        <p:spPr>
          <a:xfrm>
            <a:off x="3338223" y="3432084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3" name="Google Shape;463;p13"/>
          <p:cNvSpPr txBox="1">
            <a:spLocks noGrp="1"/>
          </p:cNvSpPr>
          <p:nvPr>
            <p:ph type="subTitle" idx="14"/>
          </p:nvPr>
        </p:nvSpPr>
        <p:spPr>
          <a:xfrm>
            <a:off x="4204975" y="3576714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4" name="Google Shape;464;p13"/>
          <p:cNvSpPr txBox="1">
            <a:spLocks noGrp="1"/>
          </p:cNvSpPr>
          <p:nvPr>
            <p:ph type="title" idx="15"/>
          </p:nvPr>
        </p:nvSpPr>
        <p:spPr>
          <a:xfrm>
            <a:off x="6822475" y="16004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65" name="Google Shape;465;p13"/>
          <p:cNvSpPr txBox="1">
            <a:spLocks noGrp="1"/>
          </p:cNvSpPr>
          <p:nvPr>
            <p:ph type="title" idx="16" hasCustomPrompt="1"/>
          </p:nvPr>
        </p:nvSpPr>
        <p:spPr>
          <a:xfrm>
            <a:off x="5952975" y="1843146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6" name="Google Shape;466;p13"/>
          <p:cNvSpPr txBox="1">
            <a:spLocks noGrp="1"/>
          </p:cNvSpPr>
          <p:nvPr>
            <p:ph type="subTitle" idx="17"/>
          </p:nvPr>
        </p:nvSpPr>
        <p:spPr>
          <a:xfrm>
            <a:off x="6822476" y="1994078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7" name="Google Shape;467;p13"/>
          <p:cNvSpPr txBox="1">
            <a:spLocks noGrp="1"/>
          </p:cNvSpPr>
          <p:nvPr>
            <p:ph type="title" idx="18"/>
          </p:nvPr>
        </p:nvSpPr>
        <p:spPr>
          <a:xfrm>
            <a:off x="6822475" y="3177518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68" name="Google Shape;468;p13"/>
          <p:cNvSpPr txBox="1">
            <a:spLocks noGrp="1"/>
          </p:cNvSpPr>
          <p:nvPr>
            <p:ph type="title" idx="19" hasCustomPrompt="1"/>
          </p:nvPr>
        </p:nvSpPr>
        <p:spPr>
          <a:xfrm>
            <a:off x="5952975" y="3432084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9" name="Google Shape;469;p13"/>
          <p:cNvSpPr txBox="1">
            <a:spLocks noGrp="1"/>
          </p:cNvSpPr>
          <p:nvPr>
            <p:ph type="subTitle" idx="20"/>
          </p:nvPr>
        </p:nvSpPr>
        <p:spPr>
          <a:xfrm>
            <a:off x="6822475" y="3576714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13"/>
          <p:cNvSpPr txBox="1">
            <a:spLocks noGrp="1"/>
          </p:cNvSpPr>
          <p:nvPr>
            <p:ph type="title" idx="21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4"/>
          <p:cNvGrpSpPr/>
          <p:nvPr/>
        </p:nvGrpSpPr>
        <p:grpSpPr>
          <a:xfrm>
            <a:off x="3074151" y="3395246"/>
            <a:ext cx="6069811" cy="2822183"/>
            <a:chOff x="3074151" y="2321296"/>
            <a:chExt cx="6069811" cy="2822183"/>
          </a:xfrm>
        </p:grpSpPr>
        <p:sp>
          <p:nvSpPr>
            <p:cNvPr id="473" name="Google Shape;473;p14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14"/>
          <p:cNvGrpSpPr/>
          <p:nvPr/>
        </p:nvGrpSpPr>
        <p:grpSpPr>
          <a:xfrm rot="5400000">
            <a:off x="-1330698" y="1335098"/>
            <a:ext cx="4238692" cy="1568482"/>
            <a:chOff x="340950" y="290161"/>
            <a:chExt cx="4238692" cy="1568482"/>
          </a:xfrm>
        </p:grpSpPr>
        <p:sp>
          <p:nvSpPr>
            <p:cNvPr id="490" name="Google Shape;490;p14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14"/>
          <p:cNvSpPr/>
          <p:nvPr/>
        </p:nvSpPr>
        <p:spPr>
          <a:xfrm flipH="1">
            <a:off x="1921410" y="0"/>
            <a:ext cx="98400" cy="163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4"/>
          <p:cNvSpPr/>
          <p:nvPr/>
        </p:nvSpPr>
        <p:spPr>
          <a:xfrm flipH="1">
            <a:off x="1770428" y="0"/>
            <a:ext cx="33300" cy="8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4"/>
          <p:cNvSpPr/>
          <p:nvPr/>
        </p:nvSpPr>
        <p:spPr>
          <a:xfrm flipH="1">
            <a:off x="2137575" y="0"/>
            <a:ext cx="33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4"/>
          <p:cNvSpPr/>
          <p:nvPr/>
        </p:nvSpPr>
        <p:spPr>
          <a:xfrm flipH="1">
            <a:off x="1099225" y="4103400"/>
            <a:ext cx="449700" cy="104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4"/>
          <p:cNvSpPr/>
          <p:nvPr/>
        </p:nvSpPr>
        <p:spPr>
          <a:xfrm flipH="1">
            <a:off x="1697575" y="4103400"/>
            <a:ext cx="32700" cy="104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4"/>
          <p:cNvSpPr txBox="1">
            <a:spLocks noGrp="1"/>
          </p:cNvSpPr>
          <p:nvPr>
            <p:ph type="subTitle" idx="1"/>
          </p:nvPr>
        </p:nvSpPr>
        <p:spPr>
          <a:xfrm>
            <a:off x="2519700" y="1022175"/>
            <a:ext cx="5445900" cy="21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6" name="Google Shape;506;p14"/>
          <p:cNvSpPr txBox="1">
            <a:spLocks noGrp="1"/>
          </p:cNvSpPr>
          <p:nvPr>
            <p:ph type="title"/>
          </p:nvPr>
        </p:nvSpPr>
        <p:spPr>
          <a:xfrm>
            <a:off x="5470200" y="3555896"/>
            <a:ext cx="2495400" cy="5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1"/>
          <p:cNvSpPr txBox="1">
            <a:spLocks noGrp="1"/>
          </p:cNvSpPr>
          <p:nvPr>
            <p:ph type="title"/>
          </p:nvPr>
        </p:nvSpPr>
        <p:spPr>
          <a:xfrm>
            <a:off x="2319100" y="1543050"/>
            <a:ext cx="1902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71" name="Google Shape;771;p21"/>
          <p:cNvSpPr txBox="1">
            <a:spLocks noGrp="1"/>
          </p:cNvSpPr>
          <p:nvPr>
            <p:ph type="subTitle" idx="1"/>
          </p:nvPr>
        </p:nvSpPr>
        <p:spPr>
          <a:xfrm>
            <a:off x="2319100" y="1829477"/>
            <a:ext cx="190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21"/>
          <p:cNvSpPr txBox="1">
            <a:spLocks noGrp="1"/>
          </p:cNvSpPr>
          <p:nvPr>
            <p:ph type="title" idx="2"/>
          </p:nvPr>
        </p:nvSpPr>
        <p:spPr>
          <a:xfrm>
            <a:off x="5986649" y="1543050"/>
            <a:ext cx="1902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73" name="Google Shape;773;p21"/>
          <p:cNvSpPr txBox="1">
            <a:spLocks noGrp="1"/>
          </p:cNvSpPr>
          <p:nvPr>
            <p:ph type="subTitle" idx="3"/>
          </p:nvPr>
        </p:nvSpPr>
        <p:spPr>
          <a:xfrm>
            <a:off x="5986649" y="1829477"/>
            <a:ext cx="190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21"/>
          <p:cNvSpPr txBox="1">
            <a:spLocks noGrp="1"/>
          </p:cNvSpPr>
          <p:nvPr>
            <p:ph type="title" idx="4"/>
          </p:nvPr>
        </p:nvSpPr>
        <p:spPr>
          <a:xfrm>
            <a:off x="2319100" y="3179724"/>
            <a:ext cx="1902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75" name="Google Shape;775;p21"/>
          <p:cNvSpPr txBox="1">
            <a:spLocks noGrp="1"/>
          </p:cNvSpPr>
          <p:nvPr>
            <p:ph type="subTitle" idx="5"/>
          </p:nvPr>
        </p:nvSpPr>
        <p:spPr>
          <a:xfrm>
            <a:off x="2319100" y="3466250"/>
            <a:ext cx="190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21"/>
          <p:cNvSpPr txBox="1">
            <a:spLocks noGrp="1"/>
          </p:cNvSpPr>
          <p:nvPr>
            <p:ph type="title" idx="6"/>
          </p:nvPr>
        </p:nvSpPr>
        <p:spPr>
          <a:xfrm>
            <a:off x="5986649" y="3179724"/>
            <a:ext cx="1902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77" name="Google Shape;777;p21"/>
          <p:cNvSpPr txBox="1">
            <a:spLocks noGrp="1"/>
          </p:cNvSpPr>
          <p:nvPr>
            <p:ph type="subTitle" idx="7"/>
          </p:nvPr>
        </p:nvSpPr>
        <p:spPr>
          <a:xfrm>
            <a:off x="5986649" y="3466250"/>
            <a:ext cx="190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21"/>
          <p:cNvSpPr txBox="1">
            <a:spLocks noGrp="1"/>
          </p:cNvSpPr>
          <p:nvPr>
            <p:ph type="title" idx="8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779" name="Google Shape;779;p21"/>
          <p:cNvGrpSpPr/>
          <p:nvPr/>
        </p:nvGrpSpPr>
        <p:grpSpPr>
          <a:xfrm>
            <a:off x="5201402" y="-578989"/>
            <a:ext cx="4238692" cy="1568482"/>
            <a:chOff x="340950" y="290161"/>
            <a:chExt cx="4238692" cy="1568482"/>
          </a:xfrm>
        </p:grpSpPr>
        <p:sp>
          <p:nvSpPr>
            <p:cNvPr id="780" name="Google Shape;780;p21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1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1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1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1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1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1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1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1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21"/>
          <p:cNvGrpSpPr/>
          <p:nvPr/>
        </p:nvGrpSpPr>
        <p:grpSpPr>
          <a:xfrm>
            <a:off x="-270636" y="4333184"/>
            <a:ext cx="6069811" cy="2822183"/>
            <a:chOff x="3074151" y="2321296"/>
            <a:chExt cx="6069811" cy="2822183"/>
          </a:xfrm>
        </p:grpSpPr>
        <p:sp>
          <p:nvSpPr>
            <p:cNvPr id="791" name="Google Shape;791;p21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21"/>
          <p:cNvSpPr/>
          <p:nvPr/>
        </p:nvSpPr>
        <p:spPr>
          <a:xfrm rot="-5400000" flipH="1">
            <a:off x="7076725" y="414050"/>
            <a:ext cx="32751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1"/>
          <p:cNvSpPr/>
          <p:nvPr/>
        </p:nvSpPr>
        <p:spPr>
          <a:xfrm rot="-5400000" flipH="1">
            <a:off x="6182925" y="1256275"/>
            <a:ext cx="45327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" name="Google Shape;809;p21"/>
          <p:cNvGrpSpPr/>
          <p:nvPr/>
        </p:nvGrpSpPr>
        <p:grpSpPr>
          <a:xfrm rot="-5400000">
            <a:off x="2486566" y="2113491"/>
            <a:ext cx="258622" cy="5231768"/>
            <a:chOff x="3632500" y="0"/>
            <a:chExt cx="244075" cy="2554200"/>
          </a:xfrm>
        </p:grpSpPr>
        <p:sp>
          <p:nvSpPr>
            <p:cNvPr id="810" name="Google Shape;810;p21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" name="Google Shape;812;p21"/>
          <p:cNvSpPr/>
          <p:nvPr/>
        </p:nvSpPr>
        <p:spPr>
          <a:xfrm rot="-5400000" flipH="1">
            <a:off x="275079" y="789881"/>
            <a:ext cx="571500" cy="12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25"/>
          <p:cNvSpPr/>
          <p:nvPr/>
        </p:nvSpPr>
        <p:spPr>
          <a:xfrm flipH="1">
            <a:off x="8843590" y="324574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25"/>
          <p:cNvGrpSpPr/>
          <p:nvPr/>
        </p:nvGrpSpPr>
        <p:grpSpPr>
          <a:xfrm rot="10800000">
            <a:off x="6717884" y="-755154"/>
            <a:ext cx="4238692" cy="1568482"/>
            <a:chOff x="340950" y="290161"/>
            <a:chExt cx="4238692" cy="1568482"/>
          </a:xfrm>
        </p:grpSpPr>
        <p:sp>
          <p:nvSpPr>
            <p:cNvPr id="966" name="Google Shape;966;p25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5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5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5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" name="Google Shape;976;p25"/>
          <p:cNvGrpSpPr/>
          <p:nvPr/>
        </p:nvGrpSpPr>
        <p:grpSpPr>
          <a:xfrm rot="5400000">
            <a:off x="-2460854" y="963351"/>
            <a:ext cx="6069811" cy="2822183"/>
            <a:chOff x="3074151" y="2321296"/>
            <a:chExt cx="6069811" cy="2822183"/>
          </a:xfrm>
        </p:grpSpPr>
        <p:sp>
          <p:nvSpPr>
            <p:cNvPr id="977" name="Google Shape;977;p25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5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5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5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5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5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5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5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5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5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5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5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5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5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5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5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25"/>
          <p:cNvGrpSpPr/>
          <p:nvPr/>
        </p:nvGrpSpPr>
        <p:grpSpPr>
          <a:xfrm rot="-5400000">
            <a:off x="2314421" y="1498805"/>
            <a:ext cx="415204" cy="5231768"/>
            <a:chOff x="3632500" y="0"/>
            <a:chExt cx="391850" cy="2554200"/>
          </a:xfrm>
        </p:grpSpPr>
        <p:sp>
          <p:nvSpPr>
            <p:cNvPr id="994" name="Google Shape;994;p25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5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5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7" name="Google Shape;997;p25"/>
          <p:cNvSpPr/>
          <p:nvPr/>
        </p:nvSpPr>
        <p:spPr>
          <a:xfrm flipH="1">
            <a:off x="8516963" y="3543745"/>
            <a:ext cx="2103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Google Shape;999;p26"/>
          <p:cNvGrpSpPr/>
          <p:nvPr/>
        </p:nvGrpSpPr>
        <p:grpSpPr>
          <a:xfrm rot="-5400000">
            <a:off x="-2577149" y="893021"/>
            <a:ext cx="6069811" cy="2822183"/>
            <a:chOff x="3074151" y="2321296"/>
            <a:chExt cx="6069811" cy="2822183"/>
          </a:xfrm>
        </p:grpSpPr>
        <p:sp>
          <p:nvSpPr>
            <p:cNvPr id="1000" name="Google Shape;1000;p26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6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6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6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6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6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6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6" name="Google Shape;1016;p26"/>
          <p:cNvSpPr/>
          <p:nvPr/>
        </p:nvSpPr>
        <p:spPr>
          <a:xfrm flipH="1">
            <a:off x="301335" y="0"/>
            <a:ext cx="98400" cy="16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26"/>
          <p:cNvSpPr/>
          <p:nvPr/>
        </p:nvSpPr>
        <p:spPr>
          <a:xfrm flipH="1">
            <a:off x="150353" y="0"/>
            <a:ext cx="33300" cy="8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26"/>
          <p:cNvSpPr/>
          <p:nvPr/>
        </p:nvSpPr>
        <p:spPr>
          <a:xfrm flipH="1">
            <a:off x="517500" y="0"/>
            <a:ext cx="33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9" name="Google Shape;1019;p26"/>
          <p:cNvGrpSpPr/>
          <p:nvPr/>
        </p:nvGrpSpPr>
        <p:grpSpPr>
          <a:xfrm rot="-5400000">
            <a:off x="2486566" y="2113491"/>
            <a:ext cx="258622" cy="5231768"/>
            <a:chOff x="3632500" y="0"/>
            <a:chExt cx="244075" cy="2554200"/>
          </a:xfrm>
        </p:grpSpPr>
        <p:sp>
          <p:nvSpPr>
            <p:cNvPr id="1020" name="Google Shape;1020;p26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6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6"/>
          <p:cNvGrpSpPr/>
          <p:nvPr/>
        </p:nvGrpSpPr>
        <p:grpSpPr>
          <a:xfrm>
            <a:off x="4831964" y="-1450816"/>
            <a:ext cx="6069811" cy="2822183"/>
            <a:chOff x="3074151" y="2321296"/>
            <a:chExt cx="6069811" cy="2822183"/>
          </a:xfrm>
        </p:grpSpPr>
        <p:sp>
          <p:nvSpPr>
            <p:cNvPr id="1023" name="Google Shape;1023;p26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6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6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6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6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6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6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6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6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6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6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6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6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6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6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6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6"/>
          <p:cNvGrpSpPr/>
          <p:nvPr/>
        </p:nvGrpSpPr>
        <p:grpSpPr>
          <a:xfrm rot="5400000">
            <a:off x="7670950" y="-831250"/>
            <a:ext cx="391850" cy="2554200"/>
            <a:chOff x="3632500" y="0"/>
            <a:chExt cx="391850" cy="2554200"/>
          </a:xfrm>
        </p:grpSpPr>
        <p:sp>
          <p:nvSpPr>
            <p:cNvPr id="1040" name="Google Shape;1040;p26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6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6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3" name="Google Shape;1043;p26"/>
          <p:cNvSpPr/>
          <p:nvPr/>
        </p:nvSpPr>
        <p:spPr>
          <a:xfrm>
            <a:off x="8100975" y="3537050"/>
            <a:ext cx="762000" cy="762000"/>
          </a:xfrm>
          <a:prstGeom prst="mathMultiply">
            <a:avLst>
              <a:gd name="adj1" fmla="val 171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●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○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■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●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○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■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●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○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■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8" r:id="rId4"/>
    <p:sldLayoutId id="2147483659" r:id="rId5"/>
    <p:sldLayoutId id="2147483660" r:id="rId6"/>
    <p:sldLayoutId id="2147483667" r:id="rId7"/>
    <p:sldLayoutId id="2147483671" r:id="rId8"/>
    <p:sldLayoutId id="2147483672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microsoft.com/office/2017/06/relationships/model3d" Target="../media/model3d1.glb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0"/>
          <p:cNvSpPr/>
          <p:nvPr/>
        </p:nvSpPr>
        <p:spPr>
          <a:xfrm>
            <a:off x="3660605" y="3755819"/>
            <a:ext cx="5127600" cy="76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0"/>
          <p:cNvSpPr txBox="1">
            <a:spLocks noGrp="1"/>
          </p:cNvSpPr>
          <p:nvPr>
            <p:ph type="ctrTitle"/>
          </p:nvPr>
        </p:nvSpPr>
        <p:spPr>
          <a:xfrm>
            <a:off x="4350497" y="885748"/>
            <a:ext cx="5059538" cy="2081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rgbClr val="FA5B41"/>
                </a:solidFill>
              </a:rPr>
              <a:t> </a:t>
            </a:r>
            <a:r>
              <a:rPr lang="en-US">
                <a:solidFill>
                  <a:srgbClr val="FA5B41"/>
                </a:solidFill>
              </a:rPr>
              <a:t>BÁO CÁO ĐỒ ÁN</a:t>
            </a:r>
            <a:endParaRPr sz="3400">
              <a:solidFill>
                <a:srgbClr val="FA5B41"/>
              </a:solidFill>
              <a:latin typeface="Mystical Woods Smooth Script" panose="02000500000000000000" pitchFamily="2" charset="0"/>
            </a:endParaRPr>
          </a:p>
        </p:txBody>
      </p:sp>
      <p:sp>
        <p:nvSpPr>
          <p:cNvPr id="1056" name="Google Shape;1056;p30"/>
          <p:cNvSpPr txBox="1">
            <a:spLocks noGrp="1"/>
          </p:cNvSpPr>
          <p:nvPr>
            <p:ph type="subTitle" idx="1"/>
          </p:nvPr>
        </p:nvSpPr>
        <p:spPr>
          <a:xfrm>
            <a:off x="3680219" y="3696272"/>
            <a:ext cx="5107986" cy="882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3200" b="1">
                <a:solidFill>
                  <a:schemeClr val="bg1"/>
                </a:solidFill>
                <a:latin typeface="Mystical Woods Smooth Script" panose="02000500000000000000" pitchFamily="2" charset="0"/>
              </a:rPr>
              <a:t>SHOP ĐIỆN </a:t>
            </a:r>
            <a:r>
              <a:rPr lang="en-US" sz="3200" b="1">
                <a:solidFill>
                  <a:schemeClr val="bg1"/>
                </a:solidFill>
                <a:latin typeface="Mystical Woods Smooth Script" panose="02000500000000000000" pitchFamily="2" charset="0"/>
              </a:rPr>
              <a:t>TỬ</a:t>
            </a:r>
            <a:endParaRPr sz="3200" b="1">
              <a:solidFill>
                <a:schemeClr val="bg1"/>
              </a:solidFill>
              <a:latin typeface="Mystical Woods Smooth Script" panose="02000500000000000000" pitchFamily="2" charset="0"/>
            </a:endParaRPr>
          </a:p>
        </p:txBody>
      </p:sp>
      <p:sp>
        <p:nvSpPr>
          <p:cNvPr id="1057" name="Google Shape;1057;p30"/>
          <p:cNvSpPr txBox="1">
            <a:spLocks noGrp="1"/>
          </p:cNvSpPr>
          <p:nvPr>
            <p:ph type="subTitle" idx="1"/>
          </p:nvPr>
        </p:nvSpPr>
        <p:spPr>
          <a:xfrm>
            <a:off x="4597582" y="59866"/>
            <a:ext cx="4230362" cy="1131629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9144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>
                <a:solidFill>
                  <a:schemeClr val="bg1"/>
                </a:solidFill>
                <a:latin typeface="Rajdhani Medium"/>
                <a:ea typeface="Rajdhani Medium"/>
                <a:cs typeface="Rajdhani"/>
                <a:sym typeface="Rajdhani"/>
              </a:rPr>
              <a:t>CÔNG NGHỆ </a:t>
            </a:r>
            <a:r>
              <a:rPr lang="en-US" sz="3200" b="1">
                <a:solidFill>
                  <a:schemeClr val="bg1"/>
                </a:solidFill>
                <a:latin typeface="Rajdhani Medium"/>
                <a:ea typeface="Rajdhani Medium"/>
                <a:cs typeface="Rajdhani"/>
                <a:sym typeface="Rajdhani"/>
              </a:rPr>
              <a:t>JAVA</a:t>
            </a:r>
            <a:endParaRPr sz="3200">
              <a:solidFill>
                <a:schemeClr val="bg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1059" name="Google Shape;1059;p30"/>
          <p:cNvSpPr/>
          <p:nvPr/>
        </p:nvSpPr>
        <p:spPr>
          <a:xfrm>
            <a:off x="468612" y="3495647"/>
            <a:ext cx="1199400" cy="1169100"/>
          </a:xfrm>
          <a:prstGeom prst="star8">
            <a:avLst>
              <a:gd name="adj" fmla="val 2526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0" name="Google Shape;1060;p30"/>
          <p:cNvGrpSpPr/>
          <p:nvPr/>
        </p:nvGrpSpPr>
        <p:grpSpPr>
          <a:xfrm>
            <a:off x="934962" y="1011587"/>
            <a:ext cx="266700" cy="345050"/>
            <a:chOff x="1172410" y="839125"/>
            <a:chExt cx="266700" cy="345050"/>
          </a:xfrm>
        </p:grpSpPr>
        <p:cxnSp>
          <p:nvCxnSpPr>
            <p:cNvPr id="1061" name="Google Shape;1061;p30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2" name="Google Shape;1062;p30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3" name="Google Shape;1063;p30"/>
          <p:cNvGrpSpPr/>
          <p:nvPr/>
        </p:nvGrpSpPr>
        <p:grpSpPr>
          <a:xfrm rot="10800000">
            <a:off x="3171991" y="3903089"/>
            <a:ext cx="266700" cy="345050"/>
            <a:chOff x="1172410" y="839125"/>
            <a:chExt cx="266700" cy="345050"/>
          </a:xfrm>
        </p:grpSpPr>
        <p:cxnSp>
          <p:nvCxnSpPr>
            <p:cNvPr id="1064" name="Google Shape;1064;p30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30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95C7FA0-D8C5-FAA6-8D1E-16400BF3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8877" y="1227104"/>
            <a:ext cx="5059538" cy="233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5" name="Google Shape;2473;p34">
            <a:extLst>
              <a:ext uri="{FF2B5EF4-FFF2-40B4-BE49-F238E27FC236}">
                <a16:creationId xmlns:a16="http://schemas.microsoft.com/office/drawing/2014/main" id="{C955A6A5-03BA-7765-020B-17919306380C}"/>
              </a:ext>
            </a:extLst>
          </p:cNvPr>
          <p:cNvSpPr/>
          <p:nvPr/>
        </p:nvSpPr>
        <p:spPr>
          <a:xfrm rot="19701924">
            <a:off x="6022754" y="2381998"/>
            <a:ext cx="849300" cy="849300"/>
          </a:xfrm>
          <a:prstGeom prst="mathMultiply">
            <a:avLst>
              <a:gd name="adj1" fmla="val 1711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464;p33">
            <a:extLst>
              <a:ext uri="{FF2B5EF4-FFF2-40B4-BE49-F238E27FC236}">
                <a16:creationId xmlns:a16="http://schemas.microsoft.com/office/drawing/2014/main" id="{BCBAFE67-C7E3-2789-2346-B64FB8A26BD8}"/>
              </a:ext>
            </a:extLst>
          </p:cNvPr>
          <p:cNvSpPr/>
          <p:nvPr/>
        </p:nvSpPr>
        <p:spPr>
          <a:xfrm rot="19850328">
            <a:off x="5897804" y="2275067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DB040-1530-F62D-96A0-7D7E5F89B6C9}"/>
              </a:ext>
            </a:extLst>
          </p:cNvPr>
          <p:cNvSpPr txBox="1"/>
          <p:nvPr/>
        </p:nvSpPr>
        <p:spPr>
          <a:xfrm>
            <a:off x="5084901" y="846478"/>
            <a:ext cx="3203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err="1">
                <a:solidFill>
                  <a:schemeClr val="bg1"/>
                </a:solidFill>
              </a:rPr>
              <a:t>Gv</a:t>
            </a:r>
            <a:r>
              <a:rPr lang="vi-VN" b="1">
                <a:solidFill>
                  <a:schemeClr val="bg1"/>
                </a:solidFill>
              </a:rPr>
              <a:t> hướng dẫn:</a:t>
            </a:r>
            <a:r>
              <a:rPr lang="en-US" b="1">
                <a:solidFill>
                  <a:schemeClr val="bg1"/>
                </a:solidFill>
              </a:rPr>
              <a:t>Lê Hoàng </a:t>
            </a:r>
            <a:r>
              <a:rPr lang="en-US" b="1" err="1">
                <a:solidFill>
                  <a:schemeClr val="bg1"/>
                </a:solidFill>
              </a:rPr>
              <a:t>Việt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b="1" err="1">
                <a:solidFill>
                  <a:schemeClr val="bg1"/>
                </a:solidFill>
              </a:rPr>
              <a:t>Tuấn</a:t>
            </a:r>
            <a:endParaRPr 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0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" grpId="0" animBg="1"/>
      <p:bldP spid="1055" grpId="0"/>
      <p:bldP spid="1056" grpId="0" build="p"/>
      <p:bldP spid="1057" grpId="0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32"/>
          <p:cNvSpPr txBox="1">
            <a:spLocks noGrp="1"/>
          </p:cNvSpPr>
          <p:nvPr>
            <p:ph type="title" idx="3"/>
          </p:nvPr>
        </p:nvSpPr>
        <p:spPr>
          <a:xfrm>
            <a:off x="2841962" y="1397071"/>
            <a:ext cx="4738988" cy="840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2800"/>
              <a:t>Chức năng và giao diện</a:t>
            </a:r>
            <a:r>
              <a:rPr lang="en-US" sz="2800"/>
              <a:t> </a:t>
            </a:r>
            <a:r>
              <a:rPr lang="vi-VN" sz="2800"/>
              <a:t>của khách hàng</a:t>
            </a:r>
          </a:p>
        </p:txBody>
      </p:sp>
      <p:sp>
        <p:nvSpPr>
          <p:cNvPr id="2389" name="Google Shape;2389;p32"/>
          <p:cNvSpPr txBox="1">
            <a:spLocks noGrp="1"/>
          </p:cNvSpPr>
          <p:nvPr>
            <p:ph type="title" idx="4"/>
          </p:nvPr>
        </p:nvSpPr>
        <p:spPr>
          <a:xfrm>
            <a:off x="1006751" y="1556282"/>
            <a:ext cx="1348072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Customer</a:t>
            </a:r>
          </a:p>
        </p:txBody>
      </p:sp>
      <p:sp>
        <p:nvSpPr>
          <p:cNvPr id="2397" name="Google Shape;2397;p32"/>
          <p:cNvSpPr txBox="1">
            <a:spLocks noGrp="1"/>
          </p:cNvSpPr>
          <p:nvPr>
            <p:ph type="title" idx="21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NỘI DUNG</a:t>
            </a:r>
            <a:endParaRPr/>
          </a:p>
        </p:txBody>
      </p:sp>
      <p:grpSp>
        <p:nvGrpSpPr>
          <p:cNvPr id="2411" name="Google Shape;2411;p32"/>
          <p:cNvGrpSpPr/>
          <p:nvPr/>
        </p:nvGrpSpPr>
        <p:grpSpPr>
          <a:xfrm>
            <a:off x="1006751" y="1302239"/>
            <a:ext cx="1343435" cy="901686"/>
            <a:chOff x="3334701" y="1600434"/>
            <a:chExt cx="835766" cy="870855"/>
          </a:xfrm>
        </p:grpSpPr>
        <p:grpSp>
          <p:nvGrpSpPr>
            <p:cNvPr id="2412" name="Google Shape;2412;p32"/>
            <p:cNvGrpSpPr/>
            <p:nvPr/>
          </p:nvGrpSpPr>
          <p:grpSpPr>
            <a:xfrm>
              <a:off x="3334701" y="1600434"/>
              <a:ext cx="266700" cy="345050"/>
              <a:chOff x="1172410" y="839125"/>
              <a:chExt cx="266700" cy="345050"/>
            </a:xfrm>
          </p:grpSpPr>
          <p:cxnSp>
            <p:nvCxnSpPr>
              <p:cNvPr id="2413" name="Google Shape;2413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4" name="Google Shape;2414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15" name="Google Shape;2415;p32"/>
            <p:cNvGrpSpPr/>
            <p:nvPr/>
          </p:nvGrpSpPr>
          <p:grpSpPr>
            <a:xfrm rot="10800000">
              <a:off x="3903766" y="2126239"/>
              <a:ext cx="266700" cy="345050"/>
              <a:chOff x="1172410" y="839125"/>
              <a:chExt cx="266700" cy="345050"/>
            </a:xfrm>
          </p:grpSpPr>
          <p:cxnSp>
            <p:nvCxnSpPr>
              <p:cNvPr id="2416" name="Google Shape;2416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7" name="Google Shape;2417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0600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2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8" grpId="0"/>
      <p:bldP spid="2389" grpId="0"/>
      <p:bldP spid="239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9;p37">
            <a:extLst>
              <a:ext uri="{FF2B5EF4-FFF2-40B4-BE49-F238E27FC236}">
                <a16:creationId xmlns:a16="http://schemas.microsoft.com/office/drawing/2014/main" id="{7599F9C4-622B-5B85-507A-D3055213DFDD}"/>
              </a:ext>
            </a:extLst>
          </p:cNvPr>
          <p:cNvSpPr/>
          <p:nvPr/>
        </p:nvSpPr>
        <p:spPr>
          <a:xfrm>
            <a:off x="6288664" y="4078832"/>
            <a:ext cx="2855336" cy="76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bg1"/>
                </a:solidFill>
                <a:latin typeface="Times  New Roman"/>
              </a:rPr>
              <a:t>Đăng ký</a:t>
            </a:r>
            <a:endParaRPr lang="en-AG" sz="2400" b="1">
              <a:solidFill>
                <a:schemeClr val="bg1"/>
              </a:solidFill>
              <a:latin typeface="Times 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EE793-CF66-25C7-94EB-3333EFEF19E6}"/>
              </a:ext>
            </a:extLst>
          </p:cNvPr>
          <p:cNvSpPr txBox="1"/>
          <p:nvPr/>
        </p:nvSpPr>
        <p:spPr>
          <a:xfrm>
            <a:off x="814384" y="434098"/>
            <a:ext cx="4574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spcBef>
                <a:spcPts val="0"/>
              </a:spcBef>
              <a:spcAft>
                <a:spcPts val="800"/>
              </a:spcAft>
            </a:pPr>
            <a:r>
              <a:rPr lang="vi-VN" sz="2800" b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Đăng ký</a:t>
            </a:r>
            <a:endParaRPr lang="en-US" sz="280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388;p32">
            <a:extLst>
              <a:ext uri="{FF2B5EF4-FFF2-40B4-BE49-F238E27FC236}">
                <a16:creationId xmlns:a16="http://schemas.microsoft.com/office/drawing/2014/main" id="{64099EA7-679D-2F37-BB28-E64A8441B262}"/>
              </a:ext>
            </a:extLst>
          </p:cNvPr>
          <p:cNvSpPr txBox="1">
            <a:spLocks/>
          </p:cNvSpPr>
          <p:nvPr/>
        </p:nvSpPr>
        <p:spPr>
          <a:xfrm>
            <a:off x="5388427" y="1730829"/>
            <a:ext cx="3733482" cy="143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1800" b="1" i="0" u="none" strike="noStrike" cap="none">
                <a:solidFill>
                  <a:schemeClr val="dk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lvl="0" algn="just">
              <a:lnSpc>
                <a:spcPct val="150000"/>
              </a:lnSpc>
            </a:pPr>
            <a:endParaRPr lang="vi-VN" sz="2000">
              <a:solidFill>
                <a:srgbClr val="92D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0" algn="just">
              <a:lnSpc>
                <a:spcPct val="150000"/>
              </a:lnSpc>
            </a:pPr>
            <a:r>
              <a:rPr lang="vi-VN">
                <a:solidFill>
                  <a:srgbClr val="92D050"/>
                </a:solidFill>
              </a:rPr>
              <a:t>- Không </a:t>
            </a:r>
            <a:r>
              <a:rPr lang="en-US" err="1">
                <a:solidFill>
                  <a:srgbClr val="92D050"/>
                </a:solidFill>
              </a:rPr>
              <a:t>được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để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trống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bất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kì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dòng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nào</a:t>
            </a:r>
            <a:endParaRPr lang="en-US">
              <a:solidFill>
                <a:srgbClr val="92D050"/>
              </a:solidFill>
            </a:endParaRPr>
          </a:p>
          <a:p>
            <a:pPr lvl="0" algn="just">
              <a:lnSpc>
                <a:spcPct val="150000"/>
              </a:lnSpc>
            </a:pPr>
            <a:r>
              <a:rPr lang="vi-VN">
                <a:solidFill>
                  <a:srgbClr val="92D050"/>
                </a:solidFill>
              </a:rPr>
              <a:t>- </a:t>
            </a:r>
            <a:r>
              <a:rPr lang="en-US" err="1">
                <a:solidFill>
                  <a:srgbClr val="92D050"/>
                </a:solidFill>
              </a:rPr>
              <a:t>Điền</a:t>
            </a:r>
            <a:r>
              <a:rPr lang="en-US">
                <a:solidFill>
                  <a:srgbClr val="92D050"/>
                </a:solidFill>
              </a:rPr>
              <a:t> email </a:t>
            </a:r>
            <a:r>
              <a:rPr lang="en-US" err="1">
                <a:solidFill>
                  <a:srgbClr val="92D050"/>
                </a:solidFill>
              </a:rPr>
              <a:t>phải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đúng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cú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pháp</a:t>
            </a:r>
            <a:endParaRPr lang="en-US">
              <a:solidFill>
                <a:srgbClr val="92D050"/>
              </a:solidFill>
            </a:endParaRPr>
          </a:p>
          <a:p>
            <a:pPr lvl="0" algn="just">
              <a:lnSpc>
                <a:spcPct val="150000"/>
              </a:lnSpc>
            </a:pPr>
            <a:r>
              <a:rPr lang="vi-VN">
                <a:solidFill>
                  <a:srgbClr val="92D050"/>
                </a:solidFill>
              </a:rPr>
              <a:t>- </a:t>
            </a:r>
            <a:r>
              <a:rPr lang="en-US" err="1">
                <a:solidFill>
                  <a:srgbClr val="92D050"/>
                </a:solidFill>
              </a:rPr>
              <a:t>Mật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khẩu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phải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trùng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với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mật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khẩu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nhập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lại</a:t>
            </a:r>
            <a:endParaRPr lang="en-US">
              <a:solidFill>
                <a:srgbClr val="92D050"/>
              </a:solidFill>
            </a:endParaRPr>
          </a:p>
          <a:p>
            <a:pPr lvl="0" algn="just">
              <a:lnSpc>
                <a:spcPct val="150000"/>
              </a:lnSpc>
            </a:pPr>
            <a:r>
              <a:rPr lang="vi-VN">
                <a:solidFill>
                  <a:srgbClr val="92D050"/>
                </a:solidFill>
              </a:rPr>
              <a:t>- </a:t>
            </a:r>
            <a:r>
              <a:rPr lang="en-US">
                <a:solidFill>
                  <a:srgbClr val="92D050"/>
                </a:solidFill>
              </a:rPr>
              <a:t>Khi </a:t>
            </a:r>
            <a:r>
              <a:rPr lang="en-US" err="1">
                <a:solidFill>
                  <a:srgbClr val="92D050"/>
                </a:solidFill>
              </a:rPr>
              <a:t>đăng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ký</a:t>
            </a:r>
            <a:r>
              <a:rPr lang="en-US">
                <a:solidFill>
                  <a:srgbClr val="92D050"/>
                </a:solidFill>
              </a:rPr>
              <a:t> 8 </a:t>
            </a:r>
            <a:r>
              <a:rPr lang="en-US" err="1">
                <a:solidFill>
                  <a:srgbClr val="92D050"/>
                </a:solidFill>
              </a:rPr>
              <a:t>ký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tự</a:t>
            </a:r>
            <a:r>
              <a:rPr lang="en-US">
                <a:solidFill>
                  <a:srgbClr val="92D050"/>
                </a:solidFill>
              </a:rPr>
              <a:t> , </a:t>
            </a:r>
            <a:r>
              <a:rPr lang="en-US" err="1">
                <a:solidFill>
                  <a:srgbClr val="92D050"/>
                </a:solidFill>
              </a:rPr>
              <a:t>để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liền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phần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nhập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không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để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trống</a:t>
            </a:r>
            <a:r>
              <a:rPr lang="en-US">
                <a:solidFill>
                  <a:srgbClr val="92D050"/>
                </a:solidFill>
              </a:rPr>
              <a:t> </a:t>
            </a:r>
          </a:p>
          <a:p>
            <a:pPr algn="just">
              <a:lnSpc>
                <a:spcPct val="150000"/>
              </a:lnSpc>
            </a:pPr>
            <a:endParaRPr lang="vi-VN" sz="2000">
              <a:solidFill>
                <a:srgbClr val="92D05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0BB1225-958E-08C0-9537-129D42225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92" y="1078457"/>
            <a:ext cx="5168335" cy="2690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7254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9;p37">
            <a:extLst>
              <a:ext uri="{FF2B5EF4-FFF2-40B4-BE49-F238E27FC236}">
                <a16:creationId xmlns:a16="http://schemas.microsoft.com/office/drawing/2014/main" id="{7599F9C4-622B-5B85-507A-D3055213DFDD}"/>
              </a:ext>
            </a:extLst>
          </p:cNvPr>
          <p:cNvSpPr/>
          <p:nvPr/>
        </p:nvSpPr>
        <p:spPr>
          <a:xfrm>
            <a:off x="6288664" y="4078832"/>
            <a:ext cx="2855336" cy="76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bg1"/>
                </a:solidFill>
                <a:latin typeface="Times  New Roman"/>
              </a:rPr>
              <a:t>Đăng nhập</a:t>
            </a:r>
            <a:endParaRPr lang="en-AG" sz="2400" b="1">
              <a:solidFill>
                <a:schemeClr val="bg1"/>
              </a:solidFill>
              <a:latin typeface="Times 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EE793-CF66-25C7-94EB-3333EFEF19E6}"/>
              </a:ext>
            </a:extLst>
          </p:cNvPr>
          <p:cNvSpPr txBox="1"/>
          <p:nvPr/>
        </p:nvSpPr>
        <p:spPr>
          <a:xfrm>
            <a:off x="814384" y="434098"/>
            <a:ext cx="4574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spcBef>
                <a:spcPts val="0"/>
              </a:spcBef>
              <a:spcAft>
                <a:spcPts val="800"/>
              </a:spcAft>
            </a:pPr>
            <a:r>
              <a:rPr lang="vi-VN" sz="2800" b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Đăng nhập</a:t>
            </a:r>
            <a:endParaRPr lang="en-US" sz="280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388;p32">
            <a:extLst>
              <a:ext uri="{FF2B5EF4-FFF2-40B4-BE49-F238E27FC236}">
                <a16:creationId xmlns:a16="http://schemas.microsoft.com/office/drawing/2014/main" id="{64099EA7-679D-2F37-BB28-E64A8441B262}"/>
              </a:ext>
            </a:extLst>
          </p:cNvPr>
          <p:cNvSpPr txBox="1">
            <a:spLocks/>
          </p:cNvSpPr>
          <p:nvPr/>
        </p:nvSpPr>
        <p:spPr>
          <a:xfrm>
            <a:off x="5388427" y="1730829"/>
            <a:ext cx="3733482" cy="143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1800" b="1" i="0" u="none" strike="noStrike" cap="none">
                <a:solidFill>
                  <a:schemeClr val="dk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vi-VN">
                <a:solidFill>
                  <a:srgbClr val="92D050"/>
                </a:solidFill>
              </a:rPr>
              <a:t>- </a:t>
            </a:r>
            <a:r>
              <a:rPr lang="en-US">
                <a:solidFill>
                  <a:srgbClr val="92D050"/>
                </a:solidFill>
              </a:rPr>
              <a:t>Không được để trống bất kì dòng nào</a:t>
            </a:r>
            <a:endParaRPr lang="vi-VN">
              <a:solidFill>
                <a:srgbClr val="92D050"/>
              </a:solidFill>
            </a:endParaRPr>
          </a:p>
          <a:p>
            <a:pPr marL="285750" indent="-285750">
              <a:buFontTx/>
              <a:buChar char="-"/>
            </a:pPr>
            <a:endParaRPr lang="en-US">
              <a:solidFill>
                <a:srgbClr val="92D050"/>
              </a:solidFill>
            </a:endParaRPr>
          </a:p>
          <a:p>
            <a:r>
              <a:rPr lang="en-US">
                <a:solidFill>
                  <a:srgbClr val="92D050"/>
                </a:solidFill>
              </a:rPr>
              <a:t>- Nhập đúng tài khoản và mật khẩu đã đăng ký trước đó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1A9314D-6A12-83D6-723C-8FAC8FC6B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1" y="1174370"/>
            <a:ext cx="5367714" cy="2794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1647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9;p37">
            <a:extLst>
              <a:ext uri="{FF2B5EF4-FFF2-40B4-BE49-F238E27FC236}">
                <a16:creationId xmlns:a16="http://schemas.microsoft.com/office/drawing/2014/main" id="{7599F9C4-622B-5B85-507A-D3055213DFDD}"/>
              </a:ext>
            </a:extLst>
          </p:cNvPr>
          <p:cNvSpPr/>
          <p:nvPr/>
        </p:nvSpPr>
        <p:spPr>
          <a:xfrm>
            <a:off x="6288664" y="4078832"/>
            <a:ext cx="2855336" cy="76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bg1"/>
                </a:solidFill>
                <a:latin typeface="Times  New Roman"/>
              </a:rPr>
              <a:t>Trang chủ</a:t>
            </a:r>
            <a:endParaRPr lang="en-AG" sz="2400" b="1">
              <a:solidFill>
                <a:schemeClr val="bg1"/>
              </a:solidFill>
              <a:latin typeface="Times 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EE793-CF66-25C7-94EB-3333EFEF19E6}"/>
              </a:ext>
            </a:extLst>
          </p:cNvPr>
          <p:cNvSpPr txBox="1"/>
          <p:nvPr/>
        </p:nvSpPr>
        <p:spPr>
          <a:xfrm>
            <a:off x="544963" y="558130"/>
            <a:ext cx="52680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spcBef>
                <a:spcPts val="0"/>
              </a:spcBef>
              <a:spcAft>
                <a:spcPts val="800"/>
              </a:spcAft>
            </a:pPr>
            <a:r>
              <a:rPr lang="vi-VN" sz="2800" b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Trang chủ sau khi đăng nhập</a:t>
            </a:r>
            <a:endParaRPr lang="en-US" sz="280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C8143BD-1482-5B05-1361-B40337DC9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6" y="1186590"/>
            <a:ext cx="4441483" cy="2493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770ACBBC-81F0-0697-7781-7253C912A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636" y="1187824"/>
            <a:ext cx="4392706" cy="24821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925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9;p37">
            <a:extLst>
              <a:ext uri="{FF2B5EF4-FFF2-40B4-BE49-F238E27FC236}">
                <a16:creationId xmlns:a16="http://schemas.microsoft.com/office/drawing/2014/main" id="{7599F9C4-622B-5B85-507A-D3055213DFDD}"/>
              </a:ext>
            </a:extLst>
          </p:cNvPr>
          <p:cNvSpPr/>
          <p:nvPr/>
        </p:nvSpPr>
        <p:spPr>
          <a:xfrm>
            <a:off x="6288664" y="4078832"/>
            <a:ext cx="2855336" cy="76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bg1"/>
                </a:solidFill>
                <a:latin typeface="Times  New Roman"/>
              </a:rPr>
              <a:t>Tìm kiếm và danh mục</a:t>
            </a:r>
            <a:endParaRPr lang="en-AG" sz="2400" b="1">
              <a:solidFill>
                <a:schemeClr val="bg1"/>
              </a:solidFill>
              <a:latin typeface="Times 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EE793-CF66-25C7-94EB-3333EFEF19E6}"/>
              </a:ext>
            </a:extLst>
          </p:cNvPr>
          <p:cNvSpPr txBox="1"/>
          <p:nvPr/>
        </p:nvSpPr>
        <p:spPr>
          <a:xfrm>
            <a:off x="300035" y="609574"/>
            <a:ext cx="52680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spcBef>
                <a:spcPts val="0"/>
              </a:spcBef>
              <a:spcAft>
                <a:spcPts val="800"/>
              </a:spcAft>
            </a:pPr>
            <a:r>
              <a:rPr lang="vi-VN" sz="2800" b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Thanh tìm kiếm sản phẩm</a:t>
            </a:r>
            <a:endParaRPr lang="en-US" sz="280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51715F-3195-43CA-09E9-1B44AED735F2}"/>
              </a:ext>
            </a:extLst>
          </p:cNvPr>
          <p:cNvSpPr txBox="1"/>
          <p:nvPr/>
        </p:nvSpPr>
        <p:spPr>
          <a:xfrm>
            <a:off x="656543" y="4018647"/>
            <a:ext cx="474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>
                <a:solidFill>
                  <a:srgbClr val="92D050"/>
                </a:solidFill>
              </a:rPr>
              <a:t>Giúp cho người dùng dễ dàng tìm được sản phẩm mong muốn</a:t>
            </a:r>
            <a:endParaRPr lang="en-US" sz="1800" b="1">
              <a:solidFill>
                <a:srgbClr val="92D050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8F0E52E-66C5-1803-D63A-16F21C80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6" y="1132794"/>
            <a:ext cx="5096558" cy="2864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102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9;p37">
            <a:extLst>
              <a:ext uri="{FF2B5EF4-FFF2-40B4-BE49-F238E27FC236}">
                <a16:creationId xmlns:a16="http://schemas.microsoft.com/office/drawing/2014/main" id="{7599F9C4-622B-5B85-507A-D3055213DFDD}"/>
              </a:ext>
            </a:extLst>
          </p:cNvPr>
          <p:cNvSpPr/>
          <p:nvPr/>
        </p:nvSpPr>
        <p:spPr>
          <a:xfrm>
            <a:off x="6288664" y="4078832"/>
            <a:ext cx="2855336" cy="76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bg1"/>
                </a:solidFill>
                <a:latin typeface="Times  New Roman"/>
              </a:rPr>
              <a:t>Sản phẩm</a:t>
            </a:r>
            <a:endParaRPr lang="en-AG" sz="2400" b="1">
              <a:solidFill>
                <a:schemeClr val="bg1"/>
              </a:solidFill>
              <a:latin typeface="Times 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EE793-CF66-25C7-94EB-3333EFEF19E6}"/>
              </a:ext>
            </a:extLst>
          </p:cNvPr>
          <p:cNvSpPr txBox="1"/>
          <p:nvPr/>
        </p:nvSpPr>
        <p:spPr>
          <a:xfrm>
            <a:off x="560112" y="499412"/>
            <a:ext cx="4574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spcBef>
                <a:spcPts val="0"/>
              </a:spcBef>
              <a:spcAft>
                <a:spcPts val="800"/>
              </a:spcAft>
            </a:pPr>
            <a:r>
              <a:rPr lang="en-US" sz="2800" b="1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Sản</a:t>
            </a:r>
            <a:r>
              <a:rPr lang="en-US" sz="2800" b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2800" b="1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hẩm</a:t>
            </a:r>
            <a:r>
              <a:rPr lang="en-US" sz="2800" b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yêu</a:t>
            </a:r>
            <a:r>
              <a:rPr lang="en-US" sz="2800" b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thích</a:t>
            </a:r>
            <a:r>
              <a:rPr lang="en-US" sz="2800" b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80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388;p32">
            <a:extLst>
              <a:ext uri="{FF2B5EF4-FFF2-40B4-BE49-F238E27FC236}">
                <a16:creationId xmlns:a16="http://schemas.microsoft.com/office/drawing/2014/main" id="{64099EA7-679D-2F37-BB28-E64A8441B262}"/>
              </a:ext>
            </a:extLst>
          </p:cNvPr>
          <p:cNvSpPr txBox="1">
            <a:spLocks/>
          </p:cNvSpPr>
          <p:nvPr/>
        </p:nvSpPr>
        <p:spPr>
          <a:xfrm>
            <a:off x="5734878" y="1730829"/>
            <a:ext cx="3409122" cy="143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1800" b="1" i="0" u="none" strike="noStrike" cap="none">
                <a:solidFill>
                  <a:schemeClr val="dk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vi-VN">
                <a:solidFill>
                  <a:srgbClr val="92D050"/>
                </a:solidFill>
              </a:rPr>
              <a:t>Khi người dùng thích một sản phẩm, điều này có thể cho thấy họ tin tưởng vào trang </a:t>
            </a:r>
            <a:r>
              <a:rPr lang="vi-VN" err="1">
                <a:solidFill>
                  <a:srgbClr val="92D050"/>
                </a:solidFill>
              </a:rPr>
              <a:t>web</a:t>
            </a:r>
            <a:r>
              <a:rPr lang="vi-VN">
                <a:solidFill>
                  <a:srgbClr val="92D050"/>
                </a:solidFill>
              </a:rPr>
              <a:t> và các sản phẩm mà nó cung cấp.</a:t>
            </a:r>
            <a:endParaRPr lang="en-US">
              <a:solidFill>
                <a:srgbClr val="92D050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057A256-A663-1068-A0E6-2DF387F2C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75" y="1484068"/>
            <a:ext cx="5176644" cy="276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61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9;p37">
            <a:extLst>
              <a:ext uri="{FF2B5EF4-FFF2-40B4-BE49-F238E27FC236}">
                <a16:creationId xmlns:a16="http://schemas.microsoft.com/office/drawing/2014/main" id="{7599F9C4-622B-5B85-507A-D3055213DFDD}"/>
              </a:ext>
            </a:extLst>
          </p:cNvPr>
          <p:cNvSpPr/>
          <p:nvPr/>
        </p:nvSpPr>
        <p:spPr>
          <a:xfrm>
            <a:off x="6288664" y="4078832"/>
            <a:ext cx="2855336" cy="76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bg1"/>
                </a:solidFill>
                <a:latin typeface="Times  New Roman"/>
              </a:rPr>
              <a:t>Giỏ hàng</a:t>
            </a:r>
            <a:endParaRPr lang="en-AG" sz="2400" b="1">
              <a:solidFill>
                <a:schemeClr val="bg1"/>
              </a:solidFill>
              <a:latin typeface="Times 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EE793-CF66-25C7-94EB-3333EFEF19E6}"/>
              </a:ext>
            </a:extLst>
          </p:cNvPr>
          <p:cNvSpPr txBox="1"/>
          <p:nvPr/>
        </p:nvSpPr>
        <p:spPr>
          <a:xfrm>
            <a:off x="560112" y="499412"/>
            <a:ext cx="4574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spcBef>
                <a:spcPts val="0"/>
              </a:spcBef>
              <a:spcAft>
                <a:spcPts val="800"/>
              </a:spcAft>
            </a:pPr>
            <a:r>
              <a:rPr lang="vi-VN" sz="2800" b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Giỏ hàng</a:t>
            </a:r>
            <a:endParaRPr lang="en-US" sz="280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388;p32">
            <a:extLst>
              <a:ext uri="{FF2B5EF4-FFF2-40B4-BE49-F238E27FC236}">
                <a16:creationId xmlns:a16="http://schemas.microsoft.com/office/drawing/2014/main" id="{64099EA7-679D-2F37-BB28-E64A8441B262}"/>
              </a:ext>
            </a:extLst>
          </p:cNvPr>
          <p:cNvSpPr txBox="1">
            <a:spLocks/>
          </p:cNvSpPr>
          <p:nvPr/>
        </p:nvSpPr>
        <p:spPr>
          <a:xfrm>
            <a:off x="5849591" y="1706336"/>
            <a:ext cx="3147452" cy="143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1800" b="1" i="0" u="none" strike="noStrike" cap="none">
                <a:solidFill>
                  <a:schemeClr val="dk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just"/>
            <a:r>
              <a:rPr lang="vi-VN">
                <a:solidFill>
                  <a:srgbClr val="92D050"/>
                </a:solidFill>
              </a:rPr>
              <a:t>Tại giỏ hàng người dùng có thể thấy những sản phẩm đã chọn trước đó, tăng giảm số lượng thì giá tổng sẽ đổi theo</a:t>
            </a:r>
            <a:endParaRPr lang="en-US">
              <a:solidFill>
                <a:srgbClr val="92D050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72BCED2-E72A-2EBE-B88F-1F6DFDEA4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1" y="1393929"/>
            <a:ext cx="5399078" cy="2864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276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9;p37">
            <a:extLst>
              <a:ext uri="{FF2B5EF4-FFF2-40B4-BE49-F238E27FC236}">
                <a16:creationId xmlns:a16="http://schemas.microsoft.com/office/drawing/2014/main" id="{7599F9C4-622B-5B85-507A-D3055213DFDD}"/>
              </a:ext>
            </a:extLst>
          </p:cNvPr>
          <p:cNvSpPr/>
          <p:nvPr/>
        </p:nvSpPr>
        <p:spPr>
          <a:xfrm>
            <a:off x="6288664" y="4078832"/>
            <a:ext cx="2855336" cy="76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bg1"/>
                </a:solidFill>
                <a:latin typeface="Times  New Roman"/>
              </a:rPr>
              <a:t>Thanh toán</a:t>
            </a:r>
            <a:endParaRPr lang="en-AG" sz="2400" b="1">
              <a:solidFill>
                <a:schemeClr val="bg1"/>
              </a:solidFill>
              <a:latin typeface="Times 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EE793-CF66-25C7-94EB-3333EFEF19E6}"/>
              </a:ext>
            </a:extLst>
          </p:cNvPr>
          <p:cNvSpPr txBox="1"/>
          <p:nvPr/>
        </p:nvSpPr>
        <p:spPr>
          <a:xfrm>
            <a:off x="560112" y="499412"/>
            <a:ext cx="4574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spcBef>
                <a:spcPts val="0"/>
              </a:spcBef>
              <a:spcAft>
                <a:spcPts val="800"/>
              </a:spcAft>
            </a:pPr>
            <a:r>
              <a:rPr lang="vi-VN" sz="2800" b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Thanh toán</a:t>
            </a:r>
            <a:endParaRPr lang="en-US" sz="280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57104D60-8949-4730-BBED-D91376FED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688" y="1223571"/>
            <a:ext cx="4706906" cy="25129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83B06F22-9B5E-25A4-55C7-CE900856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12" y="1114256"/>
            <a:ext cx="3713714" cy="2731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1290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C4676D3-1287-CED6-F43D-75BE9A833734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3177584" y="153466"/>
            <a:ext cx="2407829" cy="627900"/>
          </a:xfrm>
        </p:spPr>
        <p:txBody>
          <a:bodyPr/>
          <a:lstStyle/>
          <a:p>
            <a:r>
              <a:rPr lang="vi-VN">
                <a:solidFill>
                  <a:srgbClr val="FA5B41"/>
                </a:solidFill>
              </a:rPr>
              <a:t>TỔNG KẾT </a:t>
            </a:r>
            <a:endParaRPr lang="en-AG">
              <a:solidFill>
                <a:srgbClr val="FA5B41"/>
              </a:solidFill>
            </a:endParaRPr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44E36B1B-709F-DA15-9FD1-F6C35C4ED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76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7610" tIns="53958" rIns="47610" bIns="3967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6FF8EC4F-39D4-CCAF-5942-F186EF670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36DD3FEF-A967-AA7C-18D4-10739092F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AutoShape 28">
            <a:extLst>
              <a:ext uri="{FF2B5EF4-FFF2-40B4-BE49-F238E27FC236}">
                <a16:creationId xmlns:a16="http://schemas.microsoft.com/office/drawing/2014/main" id="{1CEDDA3D-B1B2-3F4D-E426-D91665B763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499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1C0AA334-8232-C8B6-798D-DE5B6558C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176" y="1042554"/>
            <a:ext cx="8350644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Trong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đồ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án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này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nhóm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đã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nghiên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cứu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,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tìm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hiểu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vê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̀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cách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thức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mô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hình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và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xây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dựng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1 website .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Đồ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án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đã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thực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hiện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những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nhiệm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vụ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sau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:</a:t>
            </a:r>
            <a:endParaRPr kumimoji="0" lang="vi-VN" altLang="en-US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 New Rom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 New Roman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1"/>
                </a:solidFill>
                <a:latin typeface="Times  New Roman"/>
              </a:rPr>
              <a:t> </a:t>
            </a:r>
            <a:r>
              <a:rPr lang="vi-VN" b="0" i="0">
                <a:solidFill>
                  <a:schemeClr val="bg1"/>
                </a:solidFill>
                <a:effectLst/>
                <a:latin typeface="Times  New Roman"/>
              </a:rPr>
              <a:t>Phân quyền của </a:t>
            </a:r>
            <a:r>
              <a:rPr lang="vi-VN" b="0" i="0" err="1">
                <a:solidFill>
                  <a:schemeClr val="bg1"/>
                </a:solidFill>
                <a:effectLst/>
                <a:latin typeface="Times  New Roman"/>
              </a:rPr>
              <a:t>user</a:t>
            </a:r>
            <a:r>
              <a:rPr lang="vi-VN" b="0" i="0">
                <a:solidFill>
                  <a:schemeClr val="bg1"/>
                </a:solidFill>
                <a:effectLst/>
                <a:latin typeface="Times  New Roman"/>
              </a:rPr>
              <a:t>, </a:t>
            </a:r>
            <a:r>
              <a:rPr lang="vi-VN" b="0" i="0" err="1">
                <a:solidFill>
                  <a:schemeClr val="bg1"/>
                </a:solidFill>
                <a:effectLst/>
                <a:latin typeface="Times  New Roman"/>
              </a:rPr>
              <a:t>admin</a:t>
            </a:r>
            <a:endParaRPr lang="vi-VN">
              <a:solidFill>
                <a:schemeClr val="bg1"/>
              </a:solidFill>
              <a:latin typeface="Times  New Roman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vi-VN">
              <a:solidFill>
                <a:schemeClr val="bg1"/>
              </a:solidFill>
              <a:latin typeface="Times  New Roman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vi-VN" b="0" i="0">
                <a:solidFill>
                  <a:schemeClr val="bg1"/>
                </a:solidFill>
                <a:effectLst/>
                <a:latin typeface="Times  New Roman"/>
              </a:rPr>
              <a:t>Cách lưu trữ và quản lí cơ sở dữ liệu trên </a:t>
            </a:r>
            <a:r>
              <a:rPr lang="vi-VN">
                <a:solidFill>
                  <a:schemeClr val="bg1"/>
                </a:solidFill>
                <a:latin typeface="Times  New Roman"/>
              </a:rPr>
              <a:t>Microsoft SQL Server </a:t>
            </a:r>
            <a:endParaRPr lang="vi-VN">
              <a:solidFill>
                <a:schemeClr val="bg1"/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lang="en-US" b="0" i="0">
              <a:solidFill>
                <a:schemeClr val="bg1"/>
              </a:solidFill>
              <a:effectLst/>
              <a:latin typeface="Times  New Roman"/>
            </a:endParaRPr>
          </a:p>
          <a:p>
            <a:pPr marL="285750" lvl="1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1"/>
                </a:solidFill>
                <a:latin typeface="Times  New Roman"/>
              </a:rPr>
              <a:t> </a:t>
            </a:r>
            <a:r>
              <a:rPr lang="vi-VN" b="0" i="0">
                <a:solidFill>
                  <a:schemeClr val="bg1"/>
                </a:solidFill>
                <a:effectLst/>
                <a:latin typeface="Times  New Roman"/>
              </a:rPr>
              <a:t>Xây dựng </a:t>
            </a:r>
            <a:r>
              <a:rPr lang="vi-VN" b="0" i="0" err="1">
                <a:solidFill>
                  <a:schemeClr val="bg1"/>
                </a:solidFill>
                <a:effectLst/>
                <a:latin typeface="Times  New Roman"/>
              </a:rPr>
              <a:t>web</a:t>
            </a:r>
            <a:r>
              <a:rPr lang="vi-VN" b="0" i="0">
                <a:solidFill>
                  <a:schemeClr val="bg1"/>
                </a:solidFill>
                <a:effectLst/>
                <a:latin typeface="Times  New Roman"/>
              </a:rPr>
              <a:t> có chức năng thanh</a:t>
            </a:r>
            <a:r>
              <a:rPr lang="vi-VN">
                <a:solidFill>
                  <a:schemeClr val="bg1"/>
                </a:solidFill>
                <a:latin typeface="Times  New Roman"/>
              </a:rPr>
              <a:t> </a:t>
            </a:r>
            <a:r>
              <a:rPr lang="en-US" b="0" i="0"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lang="vi-VN" b="0" i="0">
                <a:solidFill>
                  <a:schemeClr val="bg1"/>
                </a:solidFill>
                <a:effectLst/>
                <a:latin typeface="Times  New Roman"/>
              </a:rPr>
              <a:t>toán</a:t>
            </a:r>
            <a:r>
              <a:rPr lang="vi-VN">
                <a:solidFill>
                  <a:schemeClr val="bg1"/>
                </a:solidFill>
                <a:latin typeface="Times  New Roman"/>
              </a:rPr>
              <a:t> như</a:t>
            </a:r>
            <a:r>
              <a:rPr lang="vi-VN" b="0" i="0">
                <a:solidFill>
                  <a:schemeClr val="bg1"/>
                </a:solidFill>
                <a:effectLst/>
                <a:latin typeface="Times  New Roman"/>
              </a:rPr>
              <a:t> thanh toán nội địa, COD,…</a:t>
            </a:r>
            <a:r>
              <a:rPr lang="vi-VN">
                <a:solidFill>
                  <a:schemeClr val="bg1"/>
                </a:solidFill>
                <a:latin typeface="Times  New Roman"/>
              </a:rPr>
              <a:t> </a:t>
            </a:r>
            <a:endParaRPr lang="vi-VN" b="0" i="0">
              <a:solidFill>
                <a:schemeClr val="bg1"/>
              </a:solidFill>
              <a:effectLst/>
              <a:latin typeface="Times  New Roman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tabLst/>
            </a:pPr>
            <a:endParaRPr lang="en-US" b="0" i="0">
              <a:solidFill>
                <a:schemeClr val="bg1"/>
              </a:solidFill>
              <a:effectLst/>
              <a:latin typeface="Times  New Roman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vi-VN">
                <a:solidFill>
                  <a:schemeClr val="bg1"/>
                </a:solidFill>
                <a:latin typeface="Times  New Roman"/>
              </a:rPr>
              <a:t> Giao diện</a:t>
            </a:r>
            <a:r>
              <a:rPr lang="vi-VN" b="0" i="0">
                <a:solidFill>
                  <a:schemeClr val="bg1"/>
                </a:solidFill>
                <a:effectLst/>
                <a:latin typeface="Times  New Roman"/>
              </a:rPr>
              <a:t> thân thiện với người dùng, có tính thẩm mĩ cao</a:t>
            </a:r>
            <a:endParaRPr lang="vi-VN">
              <a:solidFill>
                <a:schemeClr val="bg1"/>
              </a:solidFill>
              <a:latin typeface="Times  New Roman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>
                <a:srgbClr val="FF0000"/>
              </a:buClr>
            </a:pPr>
            <a:endParaRPr lang="vi-VN">
              <a:solidFill>
                <a:schemeClr val="bg1"/>
              </a:solidFill>
              <a:latin typeface="Times  New Roman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n-US" altLang="en-US" b="0" i="0">
              <a:solidFill>
                <a:schemeClr val="bg1"/>
              </a:solidFill>
              <a:effectLst/>
              <a:latin typeface="Times  New Roman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chemeClr val="bg1"/>
                </a:solidFill>
                <a:latin typeface="Times  New Roman"/>
              </a:rPr>
              <a:t> 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Rất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mong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lang="vi-VN" altLang="en-US">
                <a:solidFill>
                  <a:schemeClr val="bg1"/>
                </a:solidFill>
                <a:latin typeface="Times  New Roman"/>
              </a:rPr>
              <a:t>thầy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và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các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bạn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tận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tình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giúp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đỡ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để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chương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trình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ngày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càng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được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hoàn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thiện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hơn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. Trong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tương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lai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,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nhóm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em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mong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muốn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sẽ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phát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triển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tốt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hơn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vê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̀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mọi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mặt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(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giao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diện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,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chức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năng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,…)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và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sẽ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trở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thành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một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website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bán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hàng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uy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tín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và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chất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lượng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 New Roman"/>
              </a:rPr>
              <a:t>.</a:t>
            </a:r>
            <a:endParaRPr lang="en-US" altLang="en-US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 New Rom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735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40"/>
          <p:cNvSpPr txBox="1">
            <a:spLocks noGrp="1"/>
          </p:cNvSpPr>
          <p:nvPr>
            <p:ph type="title"/>
          </p:nvPr>
        </p:nvSpPr>
        <p:spPr>
          <a:xfrm>
            <a:off x="1049378" y="578652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vi-VN" sz="3600" b="1"/>
            </a:br>
            <a:endParaRPr>
              <a:solidFill>
                <a:schemeClr val="l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1A7AA-F09E-D953-6037-9A01DF8AF5B3}"/>
              </a:ext>
            </a:extLst>
          </p:cNvPr>
          <p:cNvSpPr txBox="1"/>
          <p:nvPr/>
        </p:nvSpPr>
        <p:spPr>
          <a:xfrm>
            <a:off x="2263561" y="1509921"/>
            <a:ext cx="4750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400" b="1">
                <a:solidFill>
                  <a:schemeClr val="tx2"/>
                </a:solidFill>
                <a:latin typeface="+mj-lt"/>
              </a:rPr>
              <a:t>Cảm ơn thầy và các bạn đã lắng nghe</a:t>
            </a:r>
            <a:endParaRPr lang="vi-VN">
              <a:latin typeface="+mj-lt"/>
            </a:endParaRPr>
          </a:p>
        </p:txBody>
      </p:sp>
      <p:pic>
        <p:nvPicPr>
          <p:cNvPr id="66" name="Graphic 65" descr="A dragon">
            <a:extLst>
              <a:ext uri="{FF2B5EF4-FFF2-40B4-BE49-F238E27FC236}">
                <a16:creationId xmlns:a16="http://schemas.microsoft.com/office/drawing/2014/main" id="{06A8F17D-4DDD-F873-C02B-719151F7C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650186">
            <a:off x="-85301" y="40031"/>
            <a:ext cx="1927726" cy="239958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 descr="Fire">
                <a:extLst>
                  <a:ext uri="{FF2B5EF4-FFF2-40B4-BE49-F238E27FC236}">
                    <a16:creationId xmlns:a16="http://schemas.microsoft.com/office/drawing/2014/main" id="{8D4746EE-90E2-9C06-A1A1-F78DA5C0AA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3209514"/>
                  </p:ext>
                </p:extLst>
              </p:nvPr>
            </p:nvGraphicFramePr>
            <p:xfrm rot="7454109">
              <a:off x="1947599" y="756990"/>
              <a:ext cx="631924" cy="965666"/>
            </p:xfrm>
            <a:graphic>
              <a:graphicData uri="http://schemas.microsoft.com/office/drawing/2017/model3d">
                <am3d:model3d r:embed="rId5">
                  <am3d:spPr>
                    <a:xfrm rot="7454109">
                      <a:off x="0" y="0"/>
                      <a:ext cx="631924" cy="965666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49280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8721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602995" ay="227339" az="-1071755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50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 descr="Fire">
                <a:extLst>
                  <a:ext uri="{FF2B5EF4-FFF2-40B4-BE49-F238E27FC236}">
                    <a16:creationId xmlns:a16="http://schemas.microsoft.com/office/drawing/2014/main" id="{8D4746EE-90E2-9C06-A1A1-F78DA5C0AA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7454109">
                <a:off x="1947599" y="756990"/>
                <a:ext cx="631924" cy="965666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B90F7609-EC7E-4DF8-3BF9-A63D171F1F01}"/>
              </a:ext>
            </a:extLst>
          </p:cNvPr>
          <p:cNvSpPr/>
          <p:nvPr/>
        </p:nvSpPr>
        <p:spPr>
          <a:xfrm>
            <a:off x="-3" y="89058"/>
            <a:ext cx="878565" cy="111749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31"/>
          <p:cNvSpPr txBox="1">
            <a:spLocks noGrp="1"/>
          </p:cNvSpPr>
          <p:nvPr>
            <p:ph type="title"/>
          </p:nvPr>
        </p:nvSpPr>
        <p:spPr>
          <a:xfrm>
            <a:off x="87975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DANH SÁCH THÀNH VIÊN</a:t>
            </a:r>
            <a:endParaRPr/>
          </a:p>
        </p:txBody>
      </p:sp>
      <p:sp>
        <p:nvSpPr>
          <p:cNvPr id="2380" name="Google Shape;2380;p31"/>
          <p:cNvSpPr txBox="1">
            <a:spLocks noGrp="1"/>
          </p:cNvSpPr>
          <p:nvPr>
            <p:ph type="body" idx="1"/>
          </p:nvPr>
        </p:nvSpPr>
        <p:spPr>
          <a:xfrm>
            <a:off x="4296278" y="1633349"/>
            <a:ext cx="4512987" cy="2237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1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Barlow Semi Condensed" panose="00000506000000000000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Barlow Semi Condensed" panose="00000506000000000000"/>
              </a:rPr>
              <a:t>PHAN NGỌC TÁNH – 46.01.104.163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LÊ ĐỨC THI – 46.01.104.173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Barlow Semi Condensed" panose="00000506000000000000"/>
              </a:rPr>
              <a:t>L</a:t>
            </a:r>
            <a:r>
              <a:rPr lang="en-US" sz="1400" b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Ê MINH TRIỆU – 46.01.104.198</a:t>
            </a:r>
            <a:endParaRPr lang="en-US" sz="1400" b="1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Barlow Semi Condensed" panose="00000506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bg1"/>
              </a:solidFill>
            </a:endParaRPr>
          </a:p>
        </p:txBody>
      </p:sp>
      <p:pic>
        <p:nvPicPr>
          <p:cNvPr id="197" name="Google Shape;5811;p61">
            <a:extLst>
              <a:ext uri="{FF2B5EF4-FFF2-40B4-BE49-F238E27FC236}">
                <a16:creationId xmlns:a16="http://schemas.microsoft.com/office/drawing/2014/main" id="{F5B36F19-B45E-3338-BFA0-AFC9CB3691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612" y="1219136"/>
            <a:ext cx="3084366" cy="30656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9" grpId="0"/>
      <p:bldP spid="238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32"/>
          <p:cNvSpPr txBox="1">
            <a:spLocks noGrp="1"/>
          </p:cNvSpPr>
          <p:nvPr>
            <p:ph type="title"/>
          </p:nvPr>
        </p:nvSpPr>
        <p:spPr>
          <a:xfrm>
            <a:off x="1679004" y="2059839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Tổng quan</a:t>
            </a:r>
            <a:endParaRPr/>
          </a:p>
        </p:txBody>
      </p:sp>
      <p:sp>
        <p:nvSpPr>
          <p:cNvPr id="2386" name="Google Shape;2386;p32"/>
          <p:cNvSpPr txBox="1">
            <a:spLocks noGrp="1"/>
          </p:cNvSpPr>
          <p:nvPr>
            <p:ph type="title" idx="2"/>
          </p:nvPr>
        </p:nvSpPr>
        <p:spPr>
          <a:xfrm>
            <a:off x="1056835" y="2349525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87" name="Google Shape;2387;p32"/>
          <p:cNvSpPr txBox="1">
            <a:spLocks noGrp="1"/>
          </p:cNvSpPr>
          <p:nvPr>
            <p:ph type="subTitle" idx="1"/>
          </p:nvPr>
        </p:nvSpPr>
        <p:spPr>
          <a:xfrm>
            <a:off x="1923585" y="2500497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Giới thiệu website</a:t>
            </a:r>
            <a:endParaRPr b="1"/>
          </a:p>
        </p:txBody>
      </p:sp>
      <p:sp>
        <p:nvSpPr>
          <p:cNvPr id="2388" name="Google Shape;2388;p32"/>
          <p:cNvSpPr txBox="1">
            <a:spLocks noGrp="1"/>
          </p:cNvSpPr>
          <p:nvPr>
            <p:ph type="title" idx="3"/>
          </p:nvPr>
        </p:nvSpPr>
        <p:spPr>
          <a:xfrm>
            <a:off x="4466656" y="197710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Chức năng và giao diện</a:t>
            </a:r>
            <a:endParaRPr/>
          </a:p>
        </p:txBody>
      </p:sp>
      <p:sp>
        <p:nvSpPr>
          <p:cNvPr id="2389" name="Google Shape;2389;p32"/>
          <p:cNvSpPr txBox="1">
            <a:spLocks noGrp="1"/>
          </p:cNvSpPr>
          <p:nvPr>
            <p:ph type="title" idx="4"/>
          </p:nvPr>
        </p:nvSpPr>
        <p:spPr>
          <a:xfrm>
            <a:off x="3672958" y="2349525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91" name="Google Shape;2391;p32"/>
          <p:cNvSpPr txBox="1">
            <a:spLocks noGrp="1"/>
          </p:cNvSpPr>
          <p:nvPr>
            <p:ph type="title" idx="6"/>
          </p:nvPr>
        </p:nvSpPr>
        <p:spPr>
          <a:xfrm>
            <a:off x="6984744" y="2213435"/>
            <a:ext cx="1606891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kết</a:t>
            </a:r>
            <a:endParaRPr/>
          </a:p>
        </p:txBody>
      </p:sp>
      <p:sp>
        <p:nvSpPr>
          <p:cNvPr id="2397" name="Google Shape;2397;p32"/>
          <p:cNvSpPr txBox="1">
            <a:spLocks noGrp="1"/>
          </p:cNvSpPr>
          <p:nvPr>
            <p:ph type="title" idx="21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NỘI DUNG</a:t>
            </a:r>
            <a:endParaRPr/>
          </a:p>
        </p:txBody>
      </p:sp>
      <p:sp>
        <p:nvSpPr>
          <p:cNvPr id="2399" name="Google Shape;2399;p32"/>
          <p:cNvSpPr txBox="1">
            <a:spLocks noGrp="1"/>
          </p:cNvSpPr>
          <p:nvPr>
            <p:ph type="title" idx="16"/>
          </p:nvPr>
        </p:nvSpPr>
        <p:spPr>
          <a:xfrm>
            <a:off x="6287710" y="2349525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00" name="Google Shape;2400;p32"/>
          <p:cNvSpPr txBox="1">
            <a:spLocks noGrp="1"/>
          </p:cNvSpPr>
          <p:nvPr>
            <p:ph type="subTitle" idx="17"/>
          </p:nvPr>
        </p:nvSpPr>
        <p:spPr>
          <a:xfrm>
            <a:off x="4497331" y="2571750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1" err="1"/>
              <a:t>Chức</a:t>
            </a:r>
            <a:r>
              <a:rPr lang="en-US" b="1"/>
              <a:t> </a:t>
            </a:r>
            <a:r>
              <a:rPr lang="en-US" b="1" err="1"/>
              <a:t>năng</a:t>
            </a:r>
            <a:r>
              <a:rPr lang="en-US" b="1"/>
              <a:t>, </a:t>
            </a:r>
            <a:r>
              <a:rPr lang="en-US" b="1" err="1"/>
              <a:t>giao</a:t>
            </a:r>
            <a:r>
              <a:rPr lang="en-US" b="1"/>
              <a:t> </a:t>
            </a:r>
            <a:r>
              <a:rPr lang="en-US" b="1" err="1"/>
              <a:t>diện</a:t>
            </a:r>
            <a:r>
              <a:rPr lang="en-US" b="1"/>
              <a:t> </a:t>
            </a:r>
            <a:r>
              <a:rPr lang="en-US" b="1" err="1"/>
              <a:t>của</a:t>
            </a:r>
            <a:r>
              <a:rPr lang="en-US" b="1"/>
              <a:t> Admin </a:t>
            </a:r>
            <a:r>
              <a:rPr lang="en-US" b="1" err="1"/>
              <a:t>và</a:t>
            </a:r>
            <a:r>
              <a:rPr lang="en-US" b="1"/>
              <a:t> Customer</a:t>
            </a:r>
          </a:p>
        </p:txBody>
      </p:sp>
      <p:grpSp>
        <p:nvGrpSpPr>
          <p:cNvPr id="2404" name="Google Shape;2404;p32"/>
          <p:cNvGrpSpPr/>
          <p:nvPr/>
        </p:nvGrpSpPr>
        <p:grpSpPr>
          <a:xfrm>
            <a:off x="1049786" y="2106813"/>
            <a:ext cx="835766" cy="870855"/>
            <a:chOff x="715051" y="1600434"/>
            <a:chExt cx="835766" cy="870855"/>
          </a:xfrm>
        </p:grpSpPr>
        <p:grpSp>
          <p:nvGrpSpPr>
            <p:cNvPr id="2405" name="Google Shape;2405;p32"/>
            <p:cNvGrpSpPr/>
            <p:nvPr/>
          </p:nvGrpSpPr>
          <p:grpSpPr>
            <a:xfrm>
              <a:off x="715051" y="1600434"/>
              <a:ext cx="266700" cy="345050"/>
              <a:chOff x="1172410" y="839125"/>
              <a:chExt cx="266700" cy="345050"/>
            </a:xfrm>
          </p:grpSpPr>
          <p:cxnSp>
            <p:nvCxnSpPr>
              <p:cNvPr id="2406" name="Google Shape;2406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7" name="Google Shape;2407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08" name="Google Shape;2408;p32"/>
            <p:cNvGrpSpPr/>
            <p:nvPr/>
          </p:nvGrpSpPr>
          <p:grpSpPr>
            <a:xfrm rot="10800000">
              <a:off x="1284116" y="2126239"/>
              <a:ext cx="266700" cy="345050"/>
              <a:chOff x="1172410" y="839125"/>
              <a:chExt cx="266700" cy="345050"/>
            </a:xfrm>
          </p:grpSpPr>
          <p:cxnSp>
            <p:nvCxnSpPr>
              <p:cNvPr id="2409" name="Google Shape;2409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0" name="Google Shape;2410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411" name="Google Shape;2411;p32"/>
          <p:cNvGrpSpPr/>
          <p:nvPr/>
        </p:nvGrpSpPr>
        <p:grpSpPr>
          <a:xfrm>
            <a:off x="3669436" y="2106813"/>
            <a:ext cx="835766" cy="870855"/>
            <a:chOff x="3334701" y="1600434"/>
            <a:chExt cx="835766" cy="870855"/>
          </a:xfrm>
        </p:grpSpPr>
        <p:grpSp>
          <p:nvGrpSpPr>
            <p:cNvPr id="2412" name="Google Shape;2412;p32"/>
            <p:cNvGrpSpPr/>
            <p:nvPr/>
          </p:nvGrpSpPr>
          <p:grpSpPr>
            <a:xfrm>
              <a:off x="3334701" y="1600434"/>
              <a:ext cx="266700" cy="345050"/>
              <a:chOff x="1172410" y="839125"/>
              <a:chExt cx="266700" cy="345050"/>
            </a:xfrm>
          </p:grpSpPr>
          <p:cxnSp>
            <p:nvCxnSpPr>
              <p:cNvPr id="2413" name="Google Shape;2413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4" name="Google Shape;2414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15" name="Google Shape;2415;p32"/>
            <p:cNvGrpSpPr/>
            <p:nvPr/>
          </p:nvGrpSpPr>
          <p:grpSpPr>
            <a:xfrm rot="10800000">
              <a:off x="3903766" y="2126239"/>
              <a:ext cx="266700" cy="345050"/>
              <a:chOff x="1172410" y="839125"/>
              <a:chExt cx="266700" cy="345050"/>
            </a:xfrm>
          </p:grpSpPr>
          <p:cxnSp>
            <p:nvCxnSpPr>
              <p:cNvPr id="2416" name="Google Shape;2416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7" name="Google Shape;2417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418" name="Google Shape;2418;p32"/>
          <p:cNvGrpSpPr/>
          <p:nvPr/>
        </p:nvGrpSpPr>
        <p:grpSpPr>
          <a:xfrm>
            <a:off x="6261648" y="2106813"/>
            <a:ext cx="835766" cy="870855"/>
            <a:chOff x="5926913" y="1600434"/>
            <a:chExt cx="835766" cy="870855"/>
          </a:xfrm>
        </p:grpSpPr>
        <p:grpSp>
          <p:nvGrpSpPr>
            <p:cNvPr id="2419" name="Google Shape;2419;p32"/>
            <p:cNvGrpSpPr/>
            <p:nvPr/>
          </p:nvGrpSpPr>
          <p:grpSpPr>
            <a:xfrm>
              <a:off x="5926913" y="1600434"/>
              <a:ext cx="266700" cy="345050"/>
              <a:chOff x="1172410" y="839125"/>
              <a:chExt cx="266700" cy="345050"/>
            </a:xfrm>
          </p:grpSpPr>
          <p:cxnSp>
            <p:nvCxnSpPr>
              <p:cNvPr id="2420" name="Google Shape;2420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1" name="Google Shape;2421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22" name="Google Shape;2422;p32"/>
            <p:cNvGrpSpPr/>
            <p:nvPr/>
          </p:nvGrpSpPr>
          <p:grpSpPr>
            <a:xfrm rot="10800000">
              <a:off x="6495979" y="2126239"/>
              <a:ext cx="266700" cy="345050"/>
              <a:chOff x="1172410" y="839125"/>
              <a:chExt cx="266700" cy="345050"/>
            </a:xfrm>
          </p:grpSpPr>
          <p:cxnSp>
            <p:nvCxnSpPr>
              <p:cNvPr id="2423" name="Google Shape;2423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4" name="Google Shape;2424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2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2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2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2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2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2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2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" grpId="0"/>
      <p:bldP spid="2386" grpId="0"/>
      <p:bldP spid="2387" grpId="0" build="p"/>
      <p:bldP spid="2388" grpId="0"/>
      <p:bldP spid="2389" grpId="0"/>
      <p:bldP spid="2391" grpId="0"/>
      <p:bldP spid="2397" grpId="0"/>
      <p:bldP spid="2399" grpId="0"/>
      <p:bldP spid="240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32"/>
          <p:cNvSpPr txBox="1">
            <a:spLocks noGrp="1"/>
          </p:cNvSpPr>
          <p:nvPr>
            <p:ph type="title" idx="3"/>
          </p:nvPr>
        </p:nvSpPr>
        <p:spPr>
          <a:xfrm>
            <a:off x="2597188" y="974694"/>
            <a:ext cx="4738988" cy="840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/>
              <a:t>Tổng quan</a:t>
            </a:r>
            <a:endParaRPr sz="3600"/>
          </a:p>
        </p:txBody>
      </p:sp>
      <p:sp>
        <p:nvSpPr>
          <p:cNvPr id="2389" name="Google Shape;2389;p32"/>
          <p:cNvSpPr txBox="1">
            <a:spLocks noGrp="1"/>
          </p:cNvSpPr>
          <p:nvPr>
            <p:ph type="title" idx="4"/>
          </p:nvPr>
        </p:nvSpPr>
        <p:spPr>
          <a:xfrm>
            <a:off x="1028317" y="1275923"/>
            <a:ext cx="1348072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2397" name="Google Shape;2397;p32"/>
          <p:cNvSpPr txBox="1">
            <a:spLocks noGrp="1"/>
          </p:cNvSpPr>
          <p:nvPr>
            <p:ph type="title" idx="21"/>
          </p:nvPr>
        </p:nvSpPr>
        <p:spPr>
          <a:xfrm>
            <a:off x="883183" y="224867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NỘI DUNG</a:t>
            </a:r>
            <a:endParaRPr/>
          </a:p>
        </p:txBody>
      </p:sp>
      <p:grpSp>
        <p:nvGrpSpPr>
          <p:cNvPr id="2411" name="Google Shape;2411;p32"/>
          <p:cNvGrpSpPr/>
          <p:nvPr/>
        </p:nvGrpSpPr>
        <p:grpSpPr>
          <a:xfrm>
            <a:off x="1028317" y="1021880"/>
            <a:ext cx="1343435" cy="901686"/>
            <a:chOff x="3334701" y="1600434"/>
            <a:chExt cx="835766" cy="870855"/>
          </a:xfrm>
        </p:grpSpPr>
        <p:grpSp>
          <p:nvGrpSpPr>
            <p:cNvPr id="2412" name="Google Shape;2412;p32"/>
            <p:cNvGrpSpPr/>
            <p:nvPr/>
          </p:nvGrpSpPr>
          <p:grpSpPr>
            <a:xfrm>
              <a:off x="3334701" y="1600434"/>
              <a:ext cx="266700" cy="345050"/>
              <a:chOff x="1172410" y="839125"/>
              <a:chExt cx="266700" cy="345050"/>
            </a:xfrm>
          </p:grpSpPr>
          <p:cxnSp>
            <p:nvCxnSpPr>
              <p:cNvPr id="2413" name="Google Shape;2413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4" name="Google Shape;2414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15" name="Google Shape;2415;p32"/>
            <p:cNvGrpSpPr/>
            <p:nvPr/>
          </p:nvGrpSpPr>
          <p:grpSpPr>
            <a:xfrm rot="10800000">
              <a:off x="3903766" y="2126239"/>
              <a:ext cx="266700" cy="345050"/>
              <a:chOff x="1172410" y="839125"/>
              <a:chExt cx="266700" cy="345050"/>
            </a:xfrm>
          </p:grpSpPr>
          <p:cxnSp>
            <p:nvCxnSpPr>
              <p:cNvPr id="2416" name="Google Shape;2416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7" name="Google Shape;2417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F01EAB4-AEEE-FB8C-21FB-47BAC0C0B7D0}"/>
              </a:ext>
            </a:extLst>
          </p:cNvPr>
          <p:cNvSpPr txBox="1"/>
          <p:nvPr/>
        </p:nvSpPr>
        <p:spPr>
          <a:xfrm>
            <a:off x="882360" y="2123824"/>
            <a:ext cx="7678508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vi-VN" sz="1500" i="0">
                <a:solidFill>
                  <a:srgbClr val="92D050"/>
                </a:solidFill>
                <a:effectLst/>
                <a:latin typeface="Times  New Roman"/>
                <a:cs typeface="Times New Roman"/>
              </a:rPr>
              <a:t>Trong </a:t>
            </a:r>
            <a:r>
              <a:rPr lang="vi-VN" sz="1500">
                <a:solidFill>
                  <a:srgbClr val="92D050"/>
                </a:solidFill>
                <a:latin typeface="Times  New Roman"/>
                <a:cs typeface="Times New Roman"/>
              </a:rPr>
              <a:t>thời đại công nghệ thông tin như hiện nay</a:t>
            </a:r>
            <a:r>
              <a:rPr lang="vi-VN" sz="1500" i="0">
                <a:solidFill>
                  <a:srgbClr val="92D050"/>
                </a:solidFill>
                <a:effectLst/>
                <a:latin typeface="Times  New Roman"/>
                <a:cs typeface="Times New Roman"/>
              </a:rPr>
              <a:t>, </a:t>
            </a:r>
            <a:r>
              <a:rPr lang="vi-VN" sz="1500">
                <a:solidFill>
                  <a:srgbClr val="92D050"/>
                </a:solidFill>
                <a:latin typeface="Times  New Roman"/>
                <a:cs typeface="Times New Roman"/>
              </a:rPr>
              <a:t>khi mà </a:t>
            </a:r>
            <a:r>
              <a:rPr lang="vi-VN" sz="1500" err="1">
                <a:solidFill>
                  <a:srgbClr val="92D050"/>
                </a:solidFill>
                <a:latin typeface="Times  New Roman"/>
                <a:cs typeface="Times New Roman"/>
              </a:rPr>
              <a:t>Internet</a:t>
            </a:r>
            <a:r>
              <a:rPr lang="vi-VN" sz="1500">
                <a:solidFill>
                  <a:srgbClr val="92D050"/>
                </a:solidFill>
                <a:latin typeface="Times  New Roman"/>
                <a:cs typeface="Times New Roman"/>
              </a:rPr>
              <a:t> trở nên thân quen </a:t>
            </a:r>
            <a:r>
              <a:rPr lang="vi-VN" sz="1500" i="0">
                <a:solidFill>
                  <a:srgbClr val="92D050"/>
                </a:solidFill>
                <a:effectLst/>
                <a:latin typeface="Times  New Roman"/>
                <a:cs typeface="Times New Roman"/>
              </a:rPr>
              <a:t>và </a:t>
            </a:r>
            <a:r>
              <a:rPr lang="vi-VN" sz="1500">
                <a:solidFill>
                  <a:srgbClr val="92D050"/>
                </a:solidFill>
                <a:latin typeface="Times  New Roman"/>
                <a:cs typeface="Times New Roman"/>
              </a:rPr>
              <a:t>dần </a:t>
            </a:r>
            <a:r>
              <a:rPr lang="vi-VN" sz="1500" i="0">
                <a:solidFill>
                  <a:srgbClr val="92D050"/>
                </a:solidFill>
                <a:effectLst/>
                <a:latin typeface="Times  New Roman"/>
                <a:cs typeface="Times New Roman"/>
              </a:rPr>
              <a:t>trở thành </a:t>
            </a:r>
            <a:r>
              <a:rPr lang="vi-VN" sz="1500">
                <a:solidFill>
                  <a:srgbClr val="92D050"/>
                </a:solidFill>
                <a:latin typeface="Times  New Roman"/>
                <a:cs typeface="Times New Roman"/>
              </a:rPr>
              <a:t>một công cụ không thể thiếu trong cuộc sống thì lợi ích của </a:t>
            </a:r>
            <a:r>
              <a:rPr lang="vi-VN" sz="1500" err="1">
                <a:solidFill>
                  <a:srgbClr val="92D050"/>
                </a:solidFill>
                <a:latin typeface="Times  New Roman"/>
                <a:cs typeface="Times New Roman"/>
              </a:rPr>
              <a:t>Website</a:t>
            </a:r>
            <a:r>
              <a:rPr lang="vi-VN" sz="1500">
                <a:solidFill>
                  <a:srgbClr val="92D050"/>
                </a:solidFill>
                <a:latin typeface="Times  New Roman"/>
                <a:cs typeface="Times New Roman"/>
              </a:rPr>
              <a:t> </a:t>
            </a:r>
            <a:r>
              <a:rPr lang="vi-VN" sz="1500" i="0">
                <a:solidFill>
                  <a:srgbClr val="92D050"/>
                </a:solidFill>
                <a:effectLst/>
                <a:latin typeface="Times  New Roman"/>
                <a:cs typeface="Times New Roman"/>
              </a:rPr>
              <a:t>đối với </a:t>
            </a:r>
            <a:r>
              <a:rPr lang="vi-VN" sz="1500">
                <a:solidFill>
                  <a:srgbClr val="92D050"/>
                </a:solidFill>
                <a:latin typeface="Times  New Roman"/>
                <a:cs typeface="Times New Roman"/>
              </a:rPr>
              <a:t>việc quảng bá sản phẩm và thương hiệu </a:t>
            </a:r>
            <a:r>
              <a:rPr lang="vi-VN" sz="1500" i="0">
                <a:solidFill>
                  <a:srgbClr val="92D050"/>
                </a:solidFill>
                <a:effectLst/>
                <a:latin typeface="Times  New Roman"/>
                <a:cs typeface="Times New Roman"/>
              </a:rPr>
              <a:t>của </a:t>
            </a:r>
            <a:r>
              <a:rPr lang="vi-VN" sz="1500">
                <a:solidFill>
                  <a:srgbClr val="92D050"/>
                </a:solidFill>
                <a:latin typeface="Times  New Roman"/>
                <a:cs typeface="Times New Roman"/>
              </a:rPr>
              <a:t>một </a:t>
            </a:r>
            <a:r>
              <a:rPr lang="vi-VN" sz="1500" i="0">
                <a:solidFill>
                  <a:srgbClr val="92D050"/>
                </a:solidFill>
                <a:effectLst/>
                <a:latin typeface="Times  New Roman"/>
                <a:cs typeface="Times New Roman"/>
              </a:rPr>
              <a:t>công </a:t>
            </a:r>
            <a:r>
              <a:rPr lang="vi-VN" sz="1500">
                <a:solidFill>
                  <a:srgbClr val="92D050"/>
                </a:solidFill>
                <a:latin typeface="Times  New Roman"/>
                <a:cs typeface="Times New Roman"/>
              </a:rPr>
              <a:t>ty thật là to lớn. Các mặt hàng điện tử sẽ đến với khách hàng một cách trực </a:t>
            </a:r>
            <a:r>
              <a:rPr lang="vi-VN" sz="1500" i="0">
                <a:solidFill>
                  <a:srgbClr val="92D050"/>
                </a:solidFill>
                <a:effectLst/>
                <a:latin typeface="Times  New Roman"/>
                <a:cs typeface="Times New Roman"/>
              </a:rPr>
              <a:t>quan </a:t>
            </a:r>
            <a:r>
              <a:rPr lang="vi-VN" sz="1500">
                <a:solidFill>
                  <a:srgbClr val="92D050"/>
                </a:solidFill>
                <a:latin typeface="Times  New Roman"/>
                <a:cs typeface="Times New Roman"/>
              </a:rPr>
              <a:t>và nhanh chóng</a:t>
            </a:r>
            <a:r>
              <a:rPr lang="vi-VN" sz="1500" i="0">
                <a:solidFill>
                  <a:srgbClr val="92D050"/>
                </a:solidFill>
                <a:effectLst/>
                <a:latin typeface="Times  New Roman"/>
                <a:cs typeface="Times New Roman"/>
              </a:rPr>
              <a:t>.</a:t>
            </a:r>
            <a:br>
              <a:rPr lang="vi-VN" sz="1500">
                <a:latin typeface="Times  New Roman"/>
                <a:cs typeface="Times New Roman"/>
              </a:rPr>
            </a:br>
            <a:br>
              <a:rPr lang="vi-VN" sz="1500">
                <a:latin typeface="Times  New Roman"/>
                <a:cs typeface="Times New Roman"/>
              </a:rPr>
            </a:br>
            <a:r>
              <a:rPr lang="vi-VN" sz="1500">
                <a:solidFill>
                  <a:srgbClr val="92D050"/>
                </a:solidFill>
                <a:latin typeface="Times  New Roman"/>
                <a:cs typeface="Times New Roman"/>
              </a:rPr>
              <a:t>Dự án “</a:t>
            </a:r>
            <a:r>
              <a:rPr lang="vi-VN" sz="1500" err="1">
                <a:solidFill>
                  <a:srgbClr val="92D050"/>
                </a:solidFill>
                <a:latin typeface="Times  New Roman"/>
                <a:cs typeface="Times New Roman"/>
              </a:rPr>
              <a:t>Shop</a:t>
            </a:r>
            <a:r>
              <a:rPr lang="vi-VN" sz="1500">
                <a:solidFill>
                  <a:srgbClr val="92D050"/>
                </a:solidFill>
                <a:latin typeface="Times  New Roman"/>
                <a:cs typeface="Times New Roman"/>
              </a:rPr>
              <a:t> điện tử” tạo ra </a:t>
            </a:r>
            <a:r>
              <a:rPr lang="vi-VN" sz="1500" err="1">
                <a:solidFill>
                  <a:srgbClr val="92D050"/>
                </a:solidFill>
                <a:latin typeface="Times  New Roman"/>
                <a:cs typeface="Times New Roman"/>
              </a:rPr>
              <a:t>Website</a:t>
            </a:r>
            <a:r>
              <a:rPr lang="vi-VN" sz="1500">
                <a:solidFill>
                  <a:srgbClr val="92D050"/>
                </a:solidFill>
                <a:latin typeface="Times  New Roman"/>
                <a:cs typeface="Times New Roman"/>
              </a:rPr>
              <a:t> kinh doanh mặt hàng điện tử toàn diện, </a:t>
            </a:r>
            <a:r>
              <a:rPr lang="vi-VN">
                <a:solidFill>
                  <a:srgbClr val="92D050"/>
                </a:solidFill>
              </a:rPr>
              <a:t> cung cấp một giao diện trực quan, thuận tiện cho người dùng để duyệt qua các sản phẩm, thêm vào giỏ hàng và thực hiện thanh toán trực tuyến. </a:t>
            </a:r>
            <a:endParaRPr lang="vi-VN" sz="1500">
              <a:solidFill>
                <a:srgbClr val="92D050"/>
              </a:solidFill>
              <a:latin typeface="Times New Roman"/>
              <a:cs typeface="Times New Roman"/>
            </a:endParaRPr>
          </a:p>
          <a:p>
            <a:pPr marL="285750" indent="-285750">
              <a:buChar char="•"/>
            </a:pPr>
            <a:endParaRPr lang="vi-VN">
              <a:solidFill>
                <a:srgbClr val="92D050"/>
              </a:solidFill>
            </a:endParaRPr>
          </a:p>
          <a:p>
            <a:br>
              <a:rPr lang="en-US">
                <a:solidFill>
                  <a:srgbClr val="383138"/>
                </a:solidFill>
              </a:rPr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3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2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8" grpId="0"/>
      <p:bldP spid="2389" grpId="0"/>
      <p:bldP spid="239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32"/>
          <p:cNvSpPr txBox="1">
            <a:spLocks noGrp="1"/>
          </p:cNvSpPr>
          <p:nvPr>
            <p:ph type="title" idx="3"/>
          </p:nvPr>
        </p:nvSpPr>
        <p:spPr>
          <a:xfrm>
            <a:off x="2907277" y="1838927"/>
            <a:ext cx="4738988" cy="840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/>
              <a:t>Chức năng và giao diện</a:t>
            </a:r>
            <a:r>
              <a:rPr lang="en-US" sz="2800"/>
              <a:t> </a:t>
            </a:r>
            <a:r>
              <a:rPr lang="vi-VN" sz="2800"/>
              <a:t>của Admin </a:t>
            </a:r>
            <a:endParaRPr sz="2800"/>
          </a:p>
        </p:txBody>
      </p:sp>
      <p:sp>
        <p:nvSpPr>
          <p:cNvPr id="2389" name="Google Shape;2389;p32"/>
          <p:cNvSpPr txBox="1">
            <a:spLocks noGrp="1"/>
          </p:cNvSpPr>
          <p:nvPr>
            <p:ph type="title" idx="4"/>
          </p:nvPr>
        </p:nvSpPr>
        <p:spPr>
          <a:xfrm>
            <a:off x="1006751" y="1556282"/>
            <a:ext cx="1348072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Admin</a:t>
            </a:r>
            <a:endParaRPr/>
          </a:p>
        </p:txBody>
      </p:sp>
      <p:sp>
        <p:nvSpPr>
          <p:cNvPr id="2397" name="Google Shape;2397;p32"/>
          <p:cNvSpPr txBox="1">
            <a:spLocks noGrp="1"/>
          </p:cNvSpPr>
          <p:nvPr>
            <p:ph type="title" idx="21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NỘI DUNG</a:t>
            </a:r>
            <a:endParaRPr/>
          </a:p>
        </p:txBody>
      </p:sp>
      <p:grpSp>
        <p:nvGrpSpPr>
          <p:cNvPr id="2411" name="Google Shape;2411;p32"/>
          <p:cNvGrpSpPr/>
          <p:nvPr/>
        </p:nvGrpSpPr>
        <p:grpSpPr>
          <a:xfrm>
            <a:off x="1006751" y="1302239"/>
            <a:ext cx="1343435" cy="901686"/>
            <a:chOff x="3334701" y="1600434"/>
            <a:chExt cx="835766" cy="870855"/>
          </a:xfrm>
        </p:grpSpPr>
        <p:grpSp>
          <p:nvGrpSpPr>
            <p:cNvPr id="2412" name="Google Shape;2412;p32"/>
            <p:cNvGrpSpPr/>
            <p:nvPr/>
          </p:nvGrpSpPr>
          <p:grpSpPr>
            <a:xfrm>
              <a:off x="3334701" y="1600434"/>
              <a:ext cx="266700" cy="345050"/>
              <a:chOff x="1172410" y="839125"/>
              <a:chExt cx="266700" cy="345050"/>
            </a:xfrm>
          </p:grpSpPr>
          <p:cxnSp>
            <p:nvCxnSpPr>
              <p:cNvPr id="2413" name="Google Shape;2413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4" name="Google Shape;2414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15" name="Google Shape;2415;p32"/>
            <p:cNvGrpSpPr/>
            <p:nvPr/>
          </p:nvGrpSpPr>
          <p:grpSpPr>
            <a:xfrm rot="10800000">
              <a:off x="3903766" y="2126239"/>
              <a:ext cx="266700" cy="345050"/>
              <a:chOff x="1172410" y="839125"/>
              <a:chExt cx="266700" cy="345050"/>
            </a:xfrm>
          </p:grpSpPr>
          <p:cxnSp>
            <p:nvCxnSpPr>
              <p:cNvPr id="2416" name="Google Shape;2416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7" name="Google Shape;2417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25531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2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8" grpId="0"/>
      <p:bldP spid="2389" grpId="0"/>
      <p:bldP spid="23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9;p37">
            <a:extLst>
              <a:ext uri="{FF2B5EF4-FFF2-40B4-BE49-F238E27FC236}">
                <a16:creationId xmlns:a16="http://schemas.microsoft.com/office/drawing/2014/main" id="{7599F9C4-622B-5B85-507A-D3055213DFDD}"/>
              </a:ext>
            </a:extLst>
          </p:cNvPr>
          <p:cNvSpPr/>
          <p:nvPr/>
        </p:nvSpPr>
        <p:spPr>
          <a:xfrm>
            <a:off x="6288664" y="4078832"/>
            <a:ext cx="2855336" cy="76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bg1"/>
                </a:solidFill>
                <a:latin typeface="Times  New Roman"/>
              </a:rPr>
              <a:t>Trang chủ</a:t>
            </a:r>
            <a:endParaRPr lang="en-AG" sz="2400" b="1">
              <a:solidFill>
                <a:schemeClr val="bg1"/>
              </a:solidFill>
              <a:latin typeface="Times 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EE793-CF66-25C7-94EB-3333EFEF19E6}"/>
              </a:ext>
            </a:extLst>
          </p:cNvPr>
          <p:cNvSpPr txBox="1"/>
          <p:nvPr/>
        </p:nvSpPr>
        <p:spPr>
          <a:xfrm>
            <a:off x="430663" y="458591"/>
            <a:ext cx="5423130" cy="669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800" b="1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280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Google Shape;2388;p32">
            <a:extLst>
              <a:ext uri="{FF2B5EF4-FFF2-40B4-BE49-F238E27FC236}">
                <a16:creationId xmlns:a16="http://schemas.microsoft.com/office/drawing/2014/main" id="{3D7C3006-8ED3-DE28-E8FF-719A4041A2AA}"/>
              </a:ext>
            </a:extLst>
          </p:cNvPr>
          <p:cNvSpPr txBox="1">
            <a:spLocks/>
          </p:cNvSpPr>
          <p:nvPr/>
        </p:nvSpPr>
        <p:spPr>
          <a:xfrm>
            <a:off x="6670222" y="1585333"/>
            <a:ext cx="2473778" cy="1582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1800" b="1" i="0" u="none" strike="noStrike" cap="none">
                <a:solidFill>
                  <a:schemeClr val="dk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vi-VN" sz="2000" err="1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Admin</a:t>
            </a:r>
            <a:r>
              <a:rPr lang="vi-VN" sz="2000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có thể quản lý được doanh số thông qua các thống kê và sơ đồ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75E3771-CA72-8569-0450-28480A5B0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05" y="1181100"/>
            <a:ext cx="57626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4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9;p37">
            <a:extLst>
              <a:ext uri="{FF2B5EF4-FFF2-40B4-BE49-F238E27FC236}">
                <a16:creationId xmlns:a16="http://schemas.microsoft.com/office/drawing/2014/main" id="{7599F9C4-622B-5B85-507A-D3055213DFDD}"/>
              </a:ext>
            </a:extLst>
          </p:cNvPr>
          <p:cNvSpPr/>
          <p:nvPr/>
        </p:nvSpPr>
        <p:spPr>
          <a:xfrm>
            <a:off x="6288664" y="4078832"/>
            <a:ext cx="2855336" cy="76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bg1"/>
                </a:solidFill>
                <a:latin typeface="Times  New Roman"/>
              </a:rPr>
              <a:t>Khách hàng</a:t>
            </a:r>
            <a:endParaRPr lang="en-AG" sz="2400" b="1">
              <a:solidFill>
                <a:schemeClr val="bg1"/>
              </a:solidFill>
              <a:latin typeface="Times 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EE793-CF66-25C7-94EB-3333EFEF19E6}"/>
              </a:ext>
            </a:extLst>
          </p:cNvPr>
          <p:cNvSpPr txBox="1"/>
          <p:nvPr/>
        </p:nvSpPr>
        <p:spPr>
          <a:xfrm>
            <a:off x="814384" y="434098"/>
            <a:ext cx="45740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spcBef>
                <a:spcPts val="0"/>
              </a:spcBef>
              <a:spcAft>
                <a:spcPts val="800"/>
              </a:spcAft>
            </a:pPr>
            <a:r>
              <a:rPr lang="vi-VN" sz="2800" b="1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Quản lý tài khoản khách                  hàng đã đăng ký</a:t>
            </a:r>
            <a:endParaRPr lang="en-US" sz="280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388;p32">
            <a:extLst>
              <a:ext uri="{FF2B5EF4-FFF2-40B4-BE49-F238E27FC236}">
                <a16:creationId xmlns:a16="http://schemas.microsoft.com/office/drawing/2014/main" id="{64099EA7-679D-2F37-BB28-E64A8441B262}"/>
              </a:ext>
            </a:extLst>
          </p:cNvPr>
          <p:cNvSpPr txBox="1">
            <a:spLocks/>
          </p:cNvSpPr>
          <p:nvPr/>
        </p:nvSpPr>
        <p:spPr>
          <a:xfrm>
            <a:off x="6211503" y="1877717"/>
            <a:ext cx="2932497" cy="84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1800" b="1" i="0" u="none" strike="noStrike" cap="none">
                <a:solidFill>
                  <a:schemeClr val="dk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vi-VN" sz="2000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Admin có thể xóa tài khoản của người dùng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A206EE-D3E0-05A7-549A-AC270AB2E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39" y="1575085"/>
            <a:ext cx="5685464" cy="21802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7302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37"/>
          <p:cNvSpPr/>
          <p:nvPr/>
        </p:nvSpPr>
        <p:spPr>
          <a:xfrm>
            <a:off x="6288664" y="3722512"/>
            <a:ext cx="2855336" cy="76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G">
              <a:solidFill>
                <a:srgbClr val="FA5B41"/>
              </a:solidFill>
            </a:endParaRPr>
          </a:p>
        </p:txBody>
      </p:sp>
      <p:sp>
        <p:nvSpPr>
          <p:cNvPr id="3670" name="Google Shape;3670;p37"/>
          <p:cNvSpPr txBox="1">
            <a:spLocks noGrp="1"/>
          </p:cNvSpPr>
          <p:nvPr>
            <p:ph type="title"/>
          </p:nvPr>
        </p:nvSpPr>
        <p:spPr>
          <a:xfrm>
            <a:off x="6906985" y="3774609"/>
            <a:ext cx="2694214" cy="6547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>
                <a:solidFill>
                  <a:schemeClr val="bg1"/>
                </a:solidFill>
              </a:rPr>
              <a:t>Sản phẩm</a:t>
            </a:r>
            <a:endParaRPr sz="240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476BE9-E1B4-51A5-5B52-D98242ABB81C}"/>
              </a:ext>
            </a:extLst>
          </p:cNvPr>
          <p:cNvSpPr txBox="1"/>
          <p:nvPr/>
        </p:nvSpPr>
        <p:spPr>
          <a:xfrm>
            <a:off x="1818268" y="4101982"/>
            <a:ext cx="4376056" cy="871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b="1">
                <a:solidFill>
                  <a:srgbClr val="92D05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 </a:t>
            </a:r>
            <a:r>
              <a:rPr lang="vi-VN" b="1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Admin có thể thêm, chỉnh sửa và xóa chi tiết danh mục sản phẩm</a:t>
            </a:r>
            <a:endParaRPr lang="vi-VN" b="1">
              <a:solidFill>
                <a:srgbClr val="92D05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b="1">
              <a:solidFill>
                <a:srgbClr val="92D05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9806F-0C63-7C53-667A-FFCDBB664678}"/>
              </a:ext>
            </a:extLst>
          </p:cNvPr>
          <p:cNvSpPr txBox="1"/>
          <p:nvPr/>
        </p:nvSpPr>
        <p:spPr>
          <a:xfrm>
            <a:off x="2876904" y="184135"/>
            <a:ext cx="4376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Quản lý sản phẩm</a:t>
            </a:r>
            <a:endParaRPr lang="en-US" sz="2800" b="1">
              <a:solidFill>
                <a:srgbClr val="92D05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345C6F7-5356-F3DD-9D8D-F4803CACD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159" y="676724"/>
            <a:ext cx="4520234" cy="220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2159185-EAE4-1642-16B0-6A794439E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4" y="1858617"/>
            <a:ext cx="4623806" cy="210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207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250"/>
                                        <p:tgtEl>
                                          <p:spTgt spid="3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9;p37">
            <a:extLst>
              <a:ext uri="{FF2B5EF4-FFF2-40B4-BE49-F238E27FC236}">
                <a16:creationId xmlns:a16="http://schemas.microsoft.com/office/drawing/2014/main" id="{7599F9C4-622B-5B85-507A-D3055213DFDD}"/>
              </a:ext>
            </a:extLst>
          </p:cNvPr>
          <p:cNvSpPr/>
          <p:nvPr/>
        </p:nvSpPr>
        <p:spPr>
          <a:xfrm>
            <a:off x="6288664" y="4078832"/>
            <a:ext cx="2855336" cy="76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>
                <a:solidFill>
                  <a:schemeClr val="bg1"/>
                </a:solidFill>
                <a:latin typeface="Times  New Roman"/>
              </a:rPr>
              <a:t>Đơn hàng</a:t>
            </a:r>
            <a:endParaRPr lang="en-AG" sz="2400" b="1">
              <a:solidFill>
                <a:schemeClr val="bg1"/>
              </a:solidFill>
              <a:latin typeface="Times 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EE793-CF66-25C7-94EB-3333EFEF19E6}"/>
              </a:ext>
            </a:extLst>
          </p:cNvPr>
          <p:cNvSpPr txBox="1"/>
          <p:nvPr/>
        </p:nvSpPr>
        <p:spPr>
          <a:xfrm>
            <a:off x="814384" y="434098"/>
            <a:ext cx="4574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spcBef>
                <a:spcPts val="0"/>
              </a:spcBef>
              <a:spcAft>
                <a:spcPts val="800"/>
              </a:spcAft>
            </a:pPr>
            <a:r>
              <a:rPr lang="vi-VN" sz="2800" b="1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Quản lý đơn hàng</a:t>
            </a:r>
            <a:endParaRPr lang="en-US" sz="280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388;p32">
            <a:extLst>
              <a:ext uri="{FF2B5EF4-FFF2-40B4-BE49-F238E27FC236}">
                <a16:creationId xmlns:a16="http://schemas.microsoft.com/office/drawing/2014/main" id="{64099EA7-679D-2F37-BB28-E64A8441B262}"/>
              </a:ext>
            </a:extLst>
          </p:cNvPr>
          <p:cNvSpPr txBox="1">
            <a:spLocks/>
          </p:cNvSpPr>
          <p:nvPr/>
        </p:nvSpPr>
        <p:spPr>
          <a:xfrm>
            <a:off x="6156838" y="2571750"/>
            <a:ext cx="2932497" cy="1281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1800" b="1" i="0" u="none" strike="noStrike" cap="none">
                <a:solidFill>
                  <a:schemeClr val="dk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ajdhani"/>
              <a:buNone/>
              <a:defRPr sz="22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vi-VN" sz="2000" err="1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Admin</a:t>
            </a:r>
            <a:r>
              <a:rPr lang="vi-VN" sz="2000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sẽ tiếp nhận yêu cầu sau khi người dùng đặt hàng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97BA802-C808-6DFB-D8E0-5F4F6C9F6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3" y="1103854"/>
            <a:ext cx="6144025" cy="183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83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Web Hosting Project Proposal by Slidesgo">
  <a:themeElements>
    <a:clrScheme name="Simple Light">
      <a:dk1>
        <a:srgbClr val="383138"/>
      </a:dk1>
      <a:lt1>
        <a:srgbClr val="FFFFFF"/>
      </a:lt1>
      <a:dk2>
        <a:srgbClr val="C2C0F2"/>
      </a:dk2>
      <a:lt2>
        <a:srgbClr val="FA5B4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A9571D8-AA83-4409-9544-88B320DFF83C}">
  <we:reference id="4b785c87-866c-4bad-85d8-5d1ae467ac9a" version="3.1.0.0" store="EXCatalog" storeType="EXCatalog"/>
  <we:alternateReferences>
    <we:reference id="WA104381909" version="3.1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C641DAB1E407489AAFBD1506E4FFBC" ma:contentTypeVersion="9" ma:contentTypeDescription="Create a new document." ma:contentTypeScope="" ma:versionID="a3b8b31e4e3adc133d5da3f8525706cd">
  <xsd:schema xmlns:xsd="http://www.w3.org/2001/XMLSchema" xmlns:xs="http://www.w3.org/2001/XMLSchema" xmlns:p="http://schemas.microsoft.com/office/2006/metadata/properties" xmlns:ns3="8683049d-06c7-46e4-8cec-289ad8842f90" xmlns:ns4="1b1b30cf-fe08-4f05-8b80-08912e82cc20" targetNamespace="http://schemas.microsoft.com/office/2006/metadata/properties" ma:root="true" ma:fieldsID="b20c3192d28e368d9b41efe3689ac1eb" ns3:_="" ns4:_="">
    <xsd:import namespace="8683049d-06c7-46e4-8cec-289ad8842f90"/>
    <xsd:import namespace="1b1b30cf-fe08-4f05-8b80-08912e82cc2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3049d-06c7-46e4-8cec-289ad8842f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1b30cf-fe08-4f05-8b80-08912e82cc2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B44139-B346-4F3F-B1CA-DD0723CCDBAC}">
  <ds:schemaRefs>
    <ds:schemaRef ds:uri="1b1b30cf-fe08-4f05-8b80-08912e82cc20"/>
    <ds:schemaRef ds:uri="8683049d-06c7-46e4-8cec-289ad8842f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E77B43D-8206-4B80-B81F-CD47165D904C}">
  <ds:schemaRefs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1b1b30cf-fe08-4f05-8b80-08912e82cc20"/>
    <ds:schemaRef ds:uri="http://purl.org/dc/elements/1.1/"/>
    <ds:schemaRef ds:uri="8683049d-06c7-46e4-8cec-289ad8842f90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AF98307-40F7-4DC1-9A5C-5323BD9C27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622</Words>
  <Application>Microsoft Office PowerPoint</Application>
  <PresentationFormat>Trình chiếu Trên màn hình (16:9)</PresentationFormat>
  <Paragraphs>83</Paragraphs>
  <Slides>19</Slides>
  <Notes>18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10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19</vt:i4>
      </vt:variant>
    </vt:vector>
  </HeadingPairs>
  <TitlesOfParts>
    <vt:vector size="30" baseType="lpstr">
      <vt:lpstr>Rajdhani Medium</vt:lpstr>
      <vt:lpstr>Mystical Woods Smooth Script</vt:lpstr>
      <vt:lpstr>Arial</vt:lpstr>
      <vt:lpstr>Calibri</vt:lpstr>
      <vt:lpstr>Times  New Roman</vt:lpstr>
      <vt:lpstr>Rajdhani</vt:lpstr>
      <vt:lpstr>Wingdings</vt:lpstr>
      <vt:lpstr>Cascadia Code</vt:lpstr>
      <vt:lpstr>Tajawal</vt:lpstr>
      <vt:lpstr>Times New Roman</vt:lpstr>
      <vt:lpstr>Web Hosting Project Proposal by Slidesgo</vt:lpstr>
      <vt:lpstr> BÁO CÁO ĐỒ ÁN</vt:lpstr>
      <vt:lpstr>DANH SÁCH THÀNH VIÊN</vt:lpstr>
      <vt:lpstr>Tổng quan</vt:lpstr>
      <vt:lpstr>Tổng quan</vt:lpstr>
      <vt:lpstr>Chức năng và giao diện của Admin </vt:lpstr>
      <vt:lpstr>Bản trình bày PowerPoint</vt:lpstr>
      <vt:lpstr>Bản trình bày PowerPoint</vt:lpstr>
      <vt:lpstr>Sản phẩm</vt:lpstr>
      <vt:lpstr>Bản trình bày PowerPoint</vt:lpstr>
      <vt:lpstr>Chức năng và giao diện của khách hàng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TỔNG KẾT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HOSTING PROJECT PROPOSAL</dc:title>
  <dc:creator>admin</dc:creator>
  <cp:lastModifiedBy>Le Minh  Trieu</cp:lastModifiedBy>
  <cp:revision>2</cp:revision>
  <dcterms:modified xsi:type="dcterms:W3CDTF">2023-11-15T09:50:43Z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0x01010052C641DAB1E407489AAFBD1506E4FFBC</vt:lpwstr>
  </property>
</Properties>
</file>